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6"/>
  </p:notes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63" r:id="rId15"/>
    <p:sldId id="285" r:id="rId16"/>
    <p:sldId id="270" r:id="rId17"/>
    <p:sldId id="271" r:id="rId18"/>
    <p:sldId id="272" r:id="rId19"/>
    <p:sldId id="273" r:id="rId20"/>
    <p:sldId id="274" r:id="rId21"/>
    <p:sldId id="275" r:id="rId22"/>
    <p:sldId id="276" r:id="rId23"/>
    <p:sldId id="277" r:id="rId24"/>
    <p:sldId id="279" r:id="rId25"/>
    <p:sldId id="280" r:id="rId26"/>
    <p:sldId id="284" r:id="rId27"/>
    <p:sldId id="281" r:id="rId28"/>
    <p:sldId id="282" r:id="rId29"/>
    <p:sldId id="286" r:id="rId30"/>
    <p:sldId id="283" r:id="rId31"/>
    <p:sldId id="287" r:id="rId32"/>
    <p:sldId id="288" r:id="rId33"/>
    <p:sldId id="289" r:id="rId34"/>
    <p:sldId id="290"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516"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4CEDD7A-8EE0-429E-9733-A687AA6179D7}" type="datetimeFigureOut">
              <a:rPr lang="en-US" smtClean="0"/>
              <a:t>2/24/2016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087A972-934A-4B8E-8839-6A7DD06C7238}" type="slidenum">
              <a:rPr lang="en-US" smtClean="0"/>
              <a:t>‹#›</a:t>
            </a:fld>
            <a:endParaRPr lang="en-US"/>
          </a:p>
        </p:txBody>
      </p:sp>
    </p:spTree>
    <p:extLst>
      <p:ext uri="{BB962C8B-B14F-4D97-AF65-F5344CB8AC3E}">
        <p14:creationId xmlns:p14="http://schemas.microsoft.com/office/powerpoint/2010/main" val="2403143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law presumes</a:t>
            </a:r>
            <a:r>
              <a:rPr lang="en-US" baseline="0" dirty="0" smtClean="0"/>
              <a:t> that the mother is the best custodian, but this presumption is not conclusive. It can overcome by compelling reasons</a:t>
            </a:r>
          </a:p>
        </p:txBody>
      </p:sp>
      <p:sp>
        <p:nvSpPr>
          <p:cNvPr id="4" name="Slide Number Placeholder 3"/>
          <p:cNvSpPr>
            <a:spLocks noGrp="1"/>
          </p:cNvSpPr>
          <p:nvPr>
            <p:ph type="sldNum" sz="quarter" idx="10"/>
          </p:nvPr>
        </p:nvSpPr>
        <p:spPr/>
        <p:txBody>
          <a:bodyPr/>
          <a:lstStyle/>
          <a:p>
            <a:fld id="{4087A972-934A-4B8E-8839-6A7DD06C7238}" type="slidenum">
              <a:rPr lang="en-US" smtClean="0"/>
              <a:t>4</a:t>
            </a:fld>
            <a:endParaRPr lang="en-US"/>
          </a:p>
        </p:txBody>
      </p:sp>
    </p:spTree>
    <p:extLst>
      <p:ext uri="{BB962C8B-B14F-4D97-AF65-F5344CB8AC3E}">
        <p14:creationId xmlns:p14="http://schemas.microsoft.com/office/powerpoint/2010/main" val="41604684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Bullet 2: this means that the best</a:t>
            </a:r>
            <a:r>
              <a:rPr lang="en-US" baseline="0" dirty="0" smtClean="0"/>
              <a:t> interest of the minor can override the procedural rules and even the rights of parents to the custody of their children.</a:t>
            </a:r>
            <a:endParaRPr lang="en-US" dirty="0"/>
          </a:p>
        </p:txBody>
      </p:sp>
      <p:sp>
        <p:nvSpPr>
          <p:cNvPr id="4" name="Slide Number Placeholder 3"/>
          <p:cNvSpPr>
            <a:spLocks noGrp="1"/>
          </p:cNvSpPr>
          <p:nvPr>
            <p:ph type="sldNum" sz="quarter" idx="10"/>
          </p:nvPr>
        </p:nvSpPr>
        <p:spPr/>
        <p:txBody>
          <a:bodyPr/>
          <a:lstStyle/>
          <a:p>
            <a:fld id="{4087A972-934A-4B8E-8839-6A7DD06C7238}" type="slidenum">
              <a:rPr lang="en-US" smtClean="0"/>
              <a:t>8</a:t>
            </a:fld>
            <a:endParaRPr lang="en-US"/>
          </a:p>
        </p:txBody>
      </p:sp>
    </p:spTree>
    <p:extLst>
      <p:ext uri="{BB962C8B-B14F-4D97-AF65-F5344CB8AC3E}">
        <p14:creationId xmlns:p14="http://schemas.microsoft.com/office/powerpoint/2010/main" val="370719733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 would be applicable in cases where</a:t>
            </a:r>
            <a:r>
              <a:rPr lang="en-US" baseline="0" dirty="0" smtClean="0"/>
              <a:t> there are no proceedings for the annulment of marriage or declaration of nullity or legal separation.</a:t>
            </a:r>
            <a:endParaRPr lang="en-US" dirty="0"/>
          </a:p>
        </p:txBody>
      </p:sp>
      <p:sp>
        <p:nvSpPr>
          <p:cNvPr id="4" name="Slide Number Placeholder 3"/>
          <p:cNvSpPr>
            <a:spLocks noGrp="1"/>
          </p:cNvSpPr>
          <p:nvPr>
            <p:ph type="sldNum" sz="quarter" idx="10"/>
          </p:nvPr>
        </p:nvSpPr>
        <p:spPr/>
        <p:txBody>
          <a:bodyPr/>
          <a:lstStyle/>
          <a:p>
            <a:fld id="{4087A972-934A-4B8E-8839-6A7DD06C7238}" type="slidenum">
              <a:rPr lang="en-US" smtClean="0"/>
              <a:t>14</a:t>
            </a:fld>
            <a:endParaRPr lang="en-US"/>
          </a:p>
        </p:txBody>
      </p:sp>
    </p:spTree>
    <p:extLst>
      <p:ext uri="{BB962C8B-B14F-4D97-AF65-F5344CB8AC3E}">
        <p14:creationId xmlns:p14="http://schemas.microsoft.com/office/powerpoint/2010/main" val="1466212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Unlawful deprivation of the custody of a minor</a:t>
            </a:r>
            <a:r>
              <a:rPr lang="en-US" baseline="0" dirty="0" smtClean="0"/>
              <a:t> or which parent shall have the care of a minor when such parent is in the midst of nullity, annulment or legal </a:t>
            </a:r>
            <a:r>
              <a:rPr lang="en-US" baseline="0" smtClean="0"/>
              <a:t>separation proceedings</a:t>
            </a:r>
            <a:endParaRPr lang="en-US"/>
          </a:p>
        </p:txBody>
      </p:sp>
      <p:sp>
        <p:nvSpPr>
          <p:cNvPr id="4" name="Slide Number Placeholder 3"/>
          <p:cNvSpPr>
            <a:spLocks noGrp="1"/>
          </p:cNvSpPr>
          <p:nvPr>
            <p:ph type="sldNum" sz="quarter" idx="10"/>
          </p:nvPr>
        </p:nvSpPr>
        <p:spPr/>
        <p:txBody>
          <a:bodyPr/>
          <a:lstStyle/>
          <a:p>
            <a:fld id="{4087A972-934A-4B8E-8839-6A7DD06C7238}" type="slidenum">
              <a:rPr lang="en-US" smtClean="0"/>
              <a:t>16</a:t>
            </a:fld>
            <a:endParaRPr lang="en-US"/>
          </a:p>
        </p:txBody>
      </p:sp>
    </p:spTree>
    <p:extLst>
      <p:ext uri="{BB962C8B-B14F-4D97-AF65-F5344CB8AC3E}">
        <p14:creationId xmlns:p14="http://schemas.microsoft.com/office/powerpoint/2010/main" val="41193151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Service of</a:t>
            </a:r>
            <a:r>
              <a:rPr lang="en-US" baseline="0" dirty="0" smtClean="0"/>
              <a:t> summons with a copy of the petition shall be made personally to the respondent.</a:t>
            </a:r>
          </a:p>
        </p:txBody>
      </p:sp>
      <p:sp>
        <p:nvSpPr>
          <p:cNvPr id="4" name="Slide Number Placeholder 3"/>
          <p:cNvSpPr>
            <a:spLocks noGrp="1"/>
          </p:cNvSpPr>
          <p:nvPr>
            <p:ph type="sldNum" sz="quarter" idx="10"/>
          </p:nvPr>
        </p:nvSpPr>
        <p:spPr/>
        <p:txBody>
          <a:bodyPr/>
          <a:lstStyle/>
          <a:p>
            <a:fld id="{4087A972-934A-4B8E-8839-6A7DD06C7238}" type="slidenum">
              <a:rPr lang="en-US" smtClean="0"/>
              <a:t>17</a:t>
            </a:fld>
            <a:endParaRPr lang="en-US"/>
          </a:p>
        </p:txBody>
      </p:sp>
    </p:spTree>
    <p:extLst>
      <p:ext uri="{BB962C8B-B14F-4D97-AF65-F5344CB8AC3E}">
        <p14:creationId xmlns:p14="http://schemas.microsoft.com/office/powerpoint/2010/main" val="380425046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case study report may</a:t>
            </a:r>
            <a:r>
              <a:rPr lang="en-US" baseline="0" dirty="0" smtClean="0"/>
              <a:t> include the family relationship, educational, environmental, emotional psychological and spiritual profiles of the minor, the person claiming rightful custody of the minor and the person opposing he same.</a:t>
            </a:r>
          </a:p>
        </p:txBody>
      </p:sp>
      <p:sp>
        <p:nvSpPr>
          <p:cNvPr id="4" name="Slide Number Placeholder 3"/>
          <p:cNvSpPr>
            <a:spLocks noGrp="1"/>
          </p:cNvSpPr>
          <p:nvPr>
            <p:ph type="sldNum" sz="quarter" idx="10"/>
          </p:nvPr>
        </p:nvSpPr>
        <p:spPr/>
        <p:txBody>
          <a:bodyPr/>
          <a:lstStyle/>
          <a:p>
            <a:fld id="{4087A972-934A-4B8E-8839-6A7DD06C7238}" type="slidenum">
              <a:rPr lang="en-US" smtClean="0"/>
              <a:t>19</a:t>
            </a:fld>
            <a:endParaRPr lang="en-US"/>
          </a:p>
        </p:txBody>
      </p:sp>
    </p:spTree>
    <p:extLst>
      <p:ext uri="{BB962C8B-B14F-4D97-AF65-F5344CB8AC3E}">
        <p14:creationId xmlns:p14="http://schemas.microsoft.com/office/powerpoint/2010/main" val="3255152110"/>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5F635E6B-549A-4E30-8365-F0B622AEE8E1}" type="datetimeFigureOut">
              <a:rPr lang="en-US" smtClean="0"/>
              <a:t>2/24/2016</a:t>
            </a:fld>
            <a:endParaRPr lang="en-US"/>
          </a:p>
        </p:txBody>
      </p:sp>
      <p:sp>
        <p:nvSpPr>
          <p:cNvPr id="5" name="Footer Placeholder 4"/>
          <p:cNvSpPr>
            <a:spLocks noGrp="1"/>
          </p:cNvSpPr>
          <p:nvPr>
            <p:ph type="ftr" sz="quarter" idx="11"/>
          </p:nvPr>
        </p:nvSpPr>
        <p:spPr>
          <a:xfrm>
            <a:off x="1174044" y="5357592"/>
            <a:ext cx="5034845" cy="365125"/>
          </a:xfrm>
        </p:spPr>
        <p:txBody>
          <a:bodyPr/>
          <a:lstStyle/>
          <a:p>
            <a:endParaRPr lang="en-US"/>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6BA97054-D40E-4F29-BEE1-772CD6AB81D7}"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635E6B-549A-4E30-8365-F0B622AEE8E1}" type="datetimeFigureOut">
              <a:rPr lang="en-US" smtClean="0"/>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A97054-D40E-4F29-BEE1-772CD6AB81D7}"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635E6B-549A-4E30-8365-F0B622AEE8E1}" type="datetimeFigureOut">
              <a:rPr lang="en-US" smtClean="0"/>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A97054-D40E-4F29-BEE1-772CD6AB81D7}"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F635E6B-549A-4E30-8365-F0B622AEE8E1}" type="datetimeFigureOut">
              <a:rPr lang="en-US" smtClean="0"/>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A97054-D40E-4F29-BEE1-772CD6AB81D7}"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F635E6B-549A-4E30-8365-F0B622AEE8E1}" type="datetimeFigureOut">
              <a:rPr lang="en-US" smtClean="0"/>
              <a:t>2/24/2016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A97054-D40E-4F29-BEE1-772CD6AB81D7}"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F635E6B-549A-4E30-8365-F0B622AEE8E1}" type="datetimeFigureOut">
              <a:rPr lang="en-US" smtClean="0"/>
              <a:t>2/24/2016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A97054-D40E-4F29-BEE1-772CD6AB81D7}" type="slidenum">
              <a:rPr lang="en-US" smtClean="0"/>
              <a:t>‹#›</a:t>
            </a:fld>
            <a:endParaRPr lang="en-US"/>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5F635E6B-549A-4E30-8365-F0B622AEE8E1}" type="datetimeFigureOut">
              <a:rPr lang="en-US" smtClean="0"/>
              <a:t>2/24/2016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A97054-D40E-4F29-BEE1-772CD6AB81D7}" type="slidenum">
              <a:rPr lang="en-US" smtClean="0"/>
              <a:t>‹#›</a:t>
            </a:fld>
            <a:endParaRPr lang="en-US"/>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F635E6B-549A-4E30-8365-F0B622AEE8E1}" type="datetimeFigureOut">
              <a:rPr lang="en-US" smtClean="0"/>
              <a:t>2/24/2016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A97054-D40E-4F29-BEE1-772CD6AB81D7}"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635E6B-549A-4E30-8365-F0B622AEE8E1}" type="datetimeFigureOut">
              <a:rPr lang="en-US" smtClean="0"/>
              <a:t>2/24/2016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A97054-D40E-4F29-BEE1-772CD6AB81D7}"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5F635E6B-549A-4E30-8365-F0B622AEE8E1}" type="datetimeFigureOut">
              <a:rPr lang="en-US" smtClean="0"/>
              <a:t>2/24/2016</a:t>
            </a:fld>
            <a:endParaRPr lang="en-US"/>
          </a:p>
        </p:txBody>
      </p:sp>
      <p:sp>
        <p:nvSpPr>
          <p:cNvPr id="6" name="Footer Placeholder 5"/>
          <p:cNvSpPr>
            <a:spLocks noGrp="1"/>
          </p:cNvSpPr>
          <p:nvPr>
            <p:ph type="ftr" sz="quarter" idx="11"/>
          </p:nvPr>
        </p:nvSpPr>
        <p:spPr>
          <a:xfrm rot="-60000">
            <a:off x="914554" y="5829261"/>
            <a:ext cx="3522607" cy="365125"/>
          </a:xfrm>
        </p:spPr>
        <p:txBody>
          <a:bodyPr/>
          <a:lstStyle/>
          <a:p>
            <a:endParaRPr lang="en-US"/>
          </a:p>
        </p:txBody>
      </p:sp>
      <p:sp>
        <p:nvSpPr>
          <p:cNvPr id="7" name="Slide Number Placeholder 6"/>
          <p:cNvSpPr>
            <a:spLocks noGrp="1"/>
          </p:cNvSpPr>
          <p:nvPr>
            <p:ph type="sldNum" sz="quarter" idx="12"/>
          </p:nvPr>
        </p:nvSpPr>
        <p:spPr>
          <a:xfrm rot="60000">
            <a:off x="7557313" y="5896961"/>
            <a:ext cx="554023" cy="365125"/>
          </a:xfrm>
        </p:spPr>
        <p:txBody>
          <a:bodyPr/>
          <a:lstStyle/>
          <a:p>
            <a:fld id="{6BA97054-D40E-4F29-BEE1-772CD6AB81D7}"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5F635E6B-549A-4E30-8365-F0B622AEE8E1}" type="datetimeFigureOut">
              <a:rPr lang="en-US" smtClean="0"/>
              <a:t>2/24/2016</a:t>
            </a:fld>
            <a:endParaRPr lang="en-US"/>
          </a:p>
        </p:txBody>
      </p:sp>
      <p:sp>
        <p:nvSpPr>
          <p:cNvPr id="6" name="Footer Placeholder 5"/>
          <p:cNvSpPr>
            <a:spLocks noGrp="1"/>
          </p:cNvSpPr>
          <p:nvPr>
            <p:ph type="ftr" sz="quarter" idx="11"/>
          </p:nvPr>
        </p:nvSpPr>
        <p:spPr>
          <a:xfrm rot="-60000">
            <a:off x="914569" y="5831037"/>
            <a:ext cx="3319043" cy="365125"/>
          </a:xfrm>
        </p:spPr>
        <p:txBody>
          <a:bodyPr/>
          <a:lstStyle/>
          <a:p>
            <a:endParaRPr lang="en-US"/>
          </a:p>
        </p:txBody>
      </p:sp>
      <p:sp>
        <p:nvSpPr>
          <p:cNvPr id="7" name="Slide Number Placeholder 6"/>
          <p:cNvSpPr>
            <a:spLocks noGrp="1"/>
          </p:cNvSpPr>
          <p:nvPr>
            <p:ph type="sldNum" sz="quarter" idx="12"/>
          </p:nvPr>
        </p:nvSpPr>
        <p:spPr>
          <a:xfrm rot="60000">
            <a:off x="7562089" y="5900026"/>
            <a:ext cx="554023" cy="365125"/>
          </a:xfrm>
        </p:spPr>
        <p:txBody>
          <a:bodyPr/>
          <a:lstStyle/>
          <a:p>
            <a:fld id="{6BA97054-D40E-4F29-BEE1-772CD6AB81D7}"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5F635E6B-549A-4E30-8365-F0B622AEE8E1}" type="datetimeFigureOut">
              <a:rPr lang="en-US" smtClean="0"/>
              <a:t>2/24/2016</a:t>
            </a:fld>
            <a:endParaRPr lang="en-US"/>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en-US"/>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6BA97054-D40E-4F29-BEE1-772CD6AB81D7}"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Rules on Custody of Children</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19553900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Procedure on Custody of Minors</a:t>
            </a:r>
            <a:endParaRPr lang="en-US" dirty="0"/>
          </a:p>
        </p:txBody>
      </p:sp>
      <p:sp>
        <p:nvSpPr>
          <p:cNvPr id="3" name="Content Placeholder 2"/>
          <p:cNvSpPr>
            <a:spLocks noGrp="1"/>
          </p:cNvSpPr>
          <p:nvPr>
            <p:ph idx="1"/>
          </p:nvPr>
        </p:nvSpPr>
        <p:spPr>
          <a:xfrm>
            <a:off x="1371600" y="2209799"/>
            <a:ext cx="6287845" cy="3513269"/>
          </a:xfrm>
        </p:spPr>
        <p:txBody>
          <a:bodyPr/>
          <a:lstStyle/>
          <a:p>
            <a:r>
              <a:rPr lang="en-US" dirty="0" smtClean="0"/>
              <a:t>Sec. 4: Child Custody</a:t>
            </a:r>
          </a:p>
          <a:p>
            <a:pPr marL="365760" lvl="1" indent="0">
              <a:buNone/>
            </a:pPr>
            <a:endParaRPr lang="en-US" dirty="0" smtClean="0"/>
          </a:p>
          <a:p>
            <a:pPr marL="365760" lvl="1" indent="0">
              <a:buNone/>
            </a:pPr>
            <a:r>
              <a:rPr lang="en-US" dirty="0" smtClean="0"/>
              <a:t>The court shall consider the best interests of the child and shall give paramount consideration to the material and moral welfare of the child.</a:t>
            </a:r>
            <a:endParaRPr lang="en-US" dirty="0"/>
          </a:p>
        </p:txBody>
      </p:sp>
    </p:spTree>
    <p:extLst>
      <p:ext uri="{BB962C8B-B14F-4D97-AF65-F5344CB8AC3E}">
        <p14:creationId xmlns:p14="http://schemas.microsoft.com/office/powerpoint/2010/main" val="42645911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990600"/>
            <a:ext cx="6440245" cy="4732469"/>
          </a:xfrm>
        </p:spPr>
        <p:txBody>
          <a:bodyPr>
            <a:normAutofit/>
          </a:bodyPr>
          <a:lstStyle/>
          <a:p>
            <a:r>
              <a:rPr lang="en-US" dirty="0" smtClean="0"/>
              <a:t>FACTORS:</a:t>
            </a:r>
          </a:p>
          <a:p>
            <a:pPr marL="822960" lvl="1" indent="-457200">
              <a:buFont typeface="+mj-lt"/>
              <a:buAutoNum type="arabicPeriod"/>
            </a:pPr>
            <a:r>
              <a:rPr lang="en-US" dirty="0" smtClean="0"/>
              <a:t>Agreement of the parties</a:t>
            </a:r>
          </a:p>
          <a:p>
            <a:pPr marL="822960" lvl="1" indent="-457200">
              <a:buFont typeface="+mj-lt"/>
              <a:buAutoNum type="arabicPeriod"/>
            </a:pPr>
            <a:r>
              <a:rPr lang="en-US" dirty="0" smtClean="0"/>
              <a:t>Desire and ability of each parent to foster an open and loving relationship between the child and the other parent</a:t>
            </a:r>
          </a:p>
          <a:p>
            <a:pPr marL="822960" lvl="1" indent="-457200">
              <a:buFont typeface="+mj-lt"/>
              <a:buAutoNum type="arabicPeriod"/>
            </a:pPr>
            <a:r>
              <a:rPr lang="en-US" dirty="0" smtClean="0"/>
              <a:t>Child’s health, safety, and welfare</a:t>
            </a:r>
          </a:p>
          <a:p>
            <a:pPr marL="822960" lvl="1" indent="-457200">
              <a:buFont typeface="+mj-lt"/>
              <a:buAutoNum type="arabicPeriod"/>
            </a:pPr>
            <a:r>
              <a:rPr lang="en-US" dirty="0" smtClean="0"/>
              <a:t>Any history of child or spousal abuse by the person seeking custody or who has had any filial relationship with the child, including anyone courting the parent</a:t>
            </a:r>
          </a:p>
        </p:txBody>
      </p:sp>
    </p:spTree>
    <p:extLst>
      <p:ext uri="{BB962C8B-B14F-4D97-AF65-F5344CB8AC3E}">
        <p14:creationId xmlns:p14="http://schemas.microsoft.com/office/powerpoint/2010/main" val="36397528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219200"/>
            <a:ext cx="6516445" cy="4503869"/>
          </a:xfrm>
        </p:spPr>
        <p:txBody>
          <a:bodyPr>
            <a:normAutofit/>
          </a:bodyPr>
          <a:lstStyle/>
          <a:p>
            <a:pPr marL="822960" lvl="1" indent="-457200">
              <a:buFont typeface="+mj-lt"/>
              <a:buAutoNum type="arabicPeriod" startAt="5"/>
            </a:pPr>
            <a:r>
              <a:rPr lang="en-US" dirty="0"/>
              <a:t>The nature and frequency of contact with both parents </a:t>
            </a:r>
          </a:p>
          <a:p>
            <a:pPr marL="822960" lvl="1" indent="-457200">
              <a:buFont typeface="+mj-lt"/>
              <a:buAutoNum type="arabicPeriod" startAt="5"/>
            </a:pPr>
            <a:r>
              <a:rPr lang="en-US" dirty="0"/>
              <a:t>Habitual use of alcohol or regulated substances</a:t>
            </a:r>
          </a:p>
          <a:p>
            <a:pPr marL="822960" lvl="1" indent="-457200">
              <a:buFont typeface="+mj-lt"/>
              <a:buAutoNum type="arabicPeriod" startAt="5"/>
            </a:pPr>
            <a:r>
              <a:rPr lang="en-US" dirty="0"/>
              <a:t>Marital misconduct </a:t>
            </a:r>
          </a:p>
          <a:p>
            <a:pPr marL="822960" lvl="1" indent="-457200">
              <a:buFont typeface="+mj-lt"/>
              <a:buAutoNum type="arabicPeriod" startAt="5"/>
            </a:pPr>
            <a:r>
              <a:rPr lang="en-US" dirty="0"/>
              <a:t>The most suitable physical, emotional, spiritual, psychological and educational environment</a:t>
            </a:r>
          </a:p>
          <a:p>
            <a:pPr marL="822960" lvl="1" indent="-457200">
              <a:buFont typeface="+mj-lt"/>
              <a:buAutoNum type="arabicPeriod" startAt="5"/>
            </a:pPr>
            <a:r>
              <a:rPr lang="en-US" dirty="0"/>
              <a:t>Preference of the child, if over 7 </a:t>
            </a:r>
            <a:r>
              <a:rPr lang="en-US" dirty="0" err="1"/>
              <a:t>yrs</a:t>
            </a:r>
            <a:r>
              <a:rPr lang="en-US" dirty="0"/>
              <a:t> of age and of sufficient discernment, UNLESS the parent chosen is unfit</a:t>
            </a:r>
          </a:p>
          <a:p>
            <a:endParaRPr lang="en-US" b="1" dirty="0"/>
          </a:p>
        </p:txBody>
      </p:sp>
    </p:spTree>
    <p:extLst>
      <p:ext uri="{BB962C8B-B14F-4D97-AF65-F5344CB8AC3E}">
        <p14:creationId xmlns:p14="http://schemas.microsoft.com/office/powerpoint/2010/main" val="2330309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grpId="0"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grpId="0"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grpId="0"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5991577" cy="706418"/>
          </a:xfrm>
        </p:spPr>
        <p:txBody>
          <a:bodyPr>
            <a:normAutofit fontScale="90000"/>
          </a:bodyPr>
          <a:lstStyle/>
          <a:p>
            <a:r>
              <a:rPr lang="en-US" dirty="0" smtClean="0"/>
              <a:t>Order of preference </a:t>
            </a:r>
            <a:endParaRPr lang="en-US" dirty="0"/>
          </a:p>
        </p:txBody>
      </p:sp>
      <p:sp>
        <p:nvSpPr>
          <p:cNvPr id="3" name="Content Placeholder 2"/>
          <p:cNvSpPr>
            <a:spLocks noGrp="1"/>
          </p:cNvSpPr>
          <p:nvPr>
            <p:ph idx="1"/>
          </p:nvPr>
        </p:nvSpPr>
        <p:spPr>
          <a:xfrm>
            <a:off x="1219200" y="1600200"/>
            <a:ext cx="6440245" cy="4122869"/>
          </a:xfrm>
        </p:spPr>
        <p:txBody>
          <a:bodyPr>
            <a:normAutofit lnSpcReduction="10000"/>
          </a:bodyPr>
          <a:lstStyle/>
          <a:p>
            <a:pPr marL="457200" indent="-457200">
              <a:buFont typeface="+mj-lt"/>
              <a:buAutoNum type="arabicPeriod"/>
            </a:pPr>
            <a:r>
              <a:rPr lang="en-US" dirty="0" smtClean="0"/>
              <a:t>To both parents jointly</a:t>
            </a:r>
          </a:p>
          <a:p>
            <a:pPr marL="457200" indent="-457200">
              <a:buFont typeface="+mj-lt"/>
              <a:buAutoNum type="arabicPeriod"/>
            </a:pPr>
            <a:r>
              <a:rPr lang="en-US" dirty="0" smtClean="0"/>
              <a:t>To either parents taking into account all relevant considerations under the law</a:t>
            </a:r>
          </a:p>
          <a:p>
            <a:pPr marL="457200" indent="-457200">
              <a:buFont typeface="+mj-lt"/>
              <a:buAutoNum type="arabicPeriod"/>
            </a:pPr>
            <a:r>
              <a:rPr lang="en-US" dirty="0" smtClean="0"/>
              <a:t>To the surviving grandparent </a:t>
            </a:r>
          </a:p>
          <a:p>
            <a:pPr marL="457200" indent="-457200">
              <a:buFont typeface="+mj-lt"/>
              <a:buAutoNum type="arabicPeriod"/>
            </a:pPr>
            <a:r>
              <a:rPr lang="en-US" dirty="0" smtClean="0"/>
              <a:t>To the eldest brother or sister over 21 </a:t>
            </a:r>
            <a:r>
              <a:rPr lang="en-US" dirty="0" err="1" smtClean="0"/>
              <a:t>yrs</a:t>
            </a:r>
            <a:r>
              <a:rPr lang="en-US" dirty="0" smtClean="0"/>
              <a:t> of age</a:t>
            </a:r>
          </a:p>
          <a:p>
            <a:pPr marL="457200" indent="-457200">
              <a:buFont typeface="+mj-lt"/>
              <a:buAutoNum type="arabicPeriod"/>
            </a:pPr>
            <a:r>
              <a:rPr lang="en-US" dirty="0" smtClean="0"/>
              <a:t>To the child’s actual custodian over 21 years of age</a:t>
            </a:r>
          </a:p>
          <a:p>
            <a:pPr marL="457200" indent="-457200">
              <a:buFont typeface="+mj-lt"/>
              <a:buAutoNum type="arabicPeriod"/>
            </a:pPr>
            <a:r>
              <a:rPr lang="en-US" dirty="0" smtClean="0"/>
              <a:t>Any other person deemed by the court suitable to provide proper care and guidance for the child.</a:t>
            </a:r>
            <a:endParaRPr lang="en-US" dirty="0"/>
          </a:p>
        </p:txBody>
      </p:sp>
    </p:spTree>
    <p:extLst>
      <p:ext uri="{BB962C8B-B14F-4D97-AF65-F5344CB8AC3E}">
        <p14:creationId xmlns:p14="http://schemas.microsoft.com/office/powerpoint/2010/main" val="2664509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grpId="0"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2"/>
            <a:ext cx="6965245" cy="3906818"/>
          </a:xfrm>
        </p:spPr>
        <p:txBody>
          <a:bodyPr>
            <a:normAutofit/>
          </a:bodyPr>
          <a:lstStyle/>
          <a:p>
            <a:r>
              <a:rPr lang="en-US" dirty="0" smtClean="0"/>
              <a:t>Rule on Custody of Minors and Writ of Habeas Corpus in Relation to Custody of Minors</a:t>
            </a:r>
            <a:endParaRPr lang="en-US" dirty="0"/>
          </a:p>
        </p:txBody>
      </p:sp>
    </p:spTree>
    <p:extLst>
      <p:ext uri="{BB962C8B-B14F-4D97-AF65-F5344CB8AC3E}">
        <p14:creationId xmlns:p14="http://schemas.microsoft.com/office/powerpoint/2010/main" val="32078726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6516445" cy="4732469"/>
          </a:xfrm>
        </p:spPr>
        <p:txBody>
          <a:bodyPr/>
          <a:lstStyle/>
          <a:p>
            <a:r>
              <a:rPr lang="en-US" dirty="0" smtClean="0"/>
              <a:t>What are the requisites?</a:t>
            </a:r>
          </a:p>
          <a:p>
            <a:pPr lvl="1"/>
            <a:endParaRPr lang="en-US" i="1" dirty="0"/>
          </a:p>
          <a:p>
            <a:pPr lvl="1"/>
            <a:r>
              <a:rPr lang="en-US" i="1" dirty="0" smtClean="0"/>
              <a:t>REQUISITES IN PETITIONS FOR HABEAS CORPUS INVOLVING MINORS (</a:t>
            </a:r>
            <a:r>
              <a:rPr lang="en-US" i="1" dirty="0" err="1" smtClean="0"/>
              <a:t>Sombong</a:t>
            </a:r>
            <a:r>
              <a:rPr lang="en-US" i="1" dirty="0" smtClean="0"/>
              <a:t> </a:t>
            </a:r>
            <a:r>
              <a:rPr lang="en-US" i="1" dirty="0" err="1" smtClean="0"/>
              <a:t>vs</a:t>
            </a:r>
            <a:r>
              <a:rPr lang="en-US" i="1" dirty="0" smtClean="0"/>
              <a:t> CA)</a:t>
            </a:r>
          </a:p>
          <a:p>
            <a:pPr marL="365760" lvl="1" indent="0">
              <a:buNone/>
            </a:pPr>
            <a:endParaRPr lang="en-US" i="1" dirty="0" smtClean="0"/>
          </a:p>
          <a:p>
            <a:pPr lvl="2"/>
            <a:r>
              <a:rPr lang="en-US" dirty="0" smtClean="0"/>
              <a:t>That the petitioner has the right of custody over the minor</a:t>
            </a:r>
          </a:p>
          <a:p>
            <a:pPr lvl="2"/>
            <a:r>
              <a:rPr lang="en-US" dirty="0" smtClean="0"/>
              <a:t>That the rightful custody of the minor is being withheld from the petitioner by the respondent</a:t>
            </a:r>
          </a:p>
          <a:p>
            <a:pPr lvl="2"/>
            <a:r>
              <a:rPr lang="en-US" dirty="0" smtClean="0"/>
              <a:t>That it is to the best interest of the minor concerned to be in the custody of the petitioner and not that of the respondent</a:t>
            </a:r>
            <a:endParaRPr lang="en-US" dirty="0"/>
          </a:p>
        </p:txBody>
      </p:sp>
    </p:spTree>
    <p:extLst>
      <p:ext uri="{BB962C8B-B14F-4D97-AF65-F5344CB8AC3E}">
        <p14:creationId xmlns:p14="http://schemas.microsoft.com/office/powerpoint/2010/main" val="2213315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fade">
                                      <p:cBhvr>
                                        <p:cTn id="28" dur="1000"/>
                                        <p:tgtEl>
                                          <p:spTgt spid="3">
                                            <p:txEl>
                                              <p:pRg st="5" end="5"/>
                                            </p:txEl>
                                          </p:spTgt>
                                        </p:tgtEl>
                                      </p:cBhvr>
                                    </p:animEffect>
                                    <p:anim calcmode="lin" valueType="num">
                                      <p:cBhvr>
                                        <p:cTn id="2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6" end="6"/>
                                            </p:txEl>
                                          </p:spTgt>
                                        </p:tgtEl>
                                        <p:attrNameLst>
                                          <p:attrName>style.visibility</p:attrName>
                                        </p:attrNameLst>
                                      </p:cBhvr>
                                      <p:to>
                                        <p:strVal val="visible"/>
                                      </p:to>
                                    </p:set>
                                    <p:animEffect transition="in" filter="fade">
                                      <p:cBhvr>
                                        <p:cTn id="35" dur="1000"/>
                                        <p:tgtEl>
                                          <p:spTgt spid="3">
                                            <p:txEl>
                                              <p:pRg st="6" end="6"/>
                                            </p:txEl>
                                          </p:spTgt>
                                        </p:tgtEl>
                                      </p:cBhvr>
                                    </p:animEffect>
                                    <p:anim calcmode="lin" valueType="num">
                                      <p:cBhvr>
                                        <p:cTn id="3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1" y="1143001"/>
            <a:ext cx="6400800" cy="4267200"/>
          </a:xfrm>
        </p:spPr>
        <p:txBody>
          <a:bodyPr/>
          <a:lstStyle/>
          <a:p>
            <a:pPr>
              <a:lnSpc>
                <a:spcPct val="150000"/>
              </a:lnSpc>
            </a:pPr>
            <a:r>
              <a:rPr lang="en-US" dirty="0" smtClean="0"/>
              <a:t>Who may file?</a:t>
            </a:r>
          </a:p>
          <a:p>
            <a:pPr lvl="1">
              <a:lnSpc>
                <a:spcPct val="150000"/>
              </a:lnSpc>
            </a:pPr>
            <a:r>
              <a:rPr lang="en-US" dirty="0" smtClean="0"/>
              <a:t>“Any person claiming the rightful custody”</a:t>
            </a:r>
          </a:p>
          <a:p>
            <a:pPr marL="365760" lvl="1" indent="0">
              <a:lnSpc>
                <a:spcPct val="150000"/>
              </a:lnSpc>
              <a:buNone/>
            </a:pPr>
            <a:endParaRPr lang="en-US" dirty="0"/>
          </a:p>
          <a:p>
            <a:pPr>
              <a:lnSpc>
                <a:spcPct val="150000"/>
              </a:lnSpc>
            </a:pPr>
            <a:r>
              <a:rPr lang="en-US" dirty="0" smtClean="0"/>
              <a:t>What must be the contents of the petition?</a:t>
            </a:r>
          </a:p>
          <a:p>
            <a:pPr lvl="1">
              <a:lnSpc>
                <a:spcPct val="150000"/>
              </a:lnSpc>
            </a:pPr>
            <a:r>
              <a:rPr lang="en-US" dirty="0" smtClean="0"/>
              <a:t>The complete facts constituting deprivation of custody.</a:t>
            </a:r>
          </a:p>
        </p:txBody>
      </p:sp>
    </p:spTree>
    <p:extLst>
      <p:ext uri="{BB962C8B-B14F-4D97-AF65-F5344CB8AC3E}">
        <p14:creationId xmlns:p14="http://schemas.microsoft.com/office/powerpoint/2010/main" val="575906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762000"/>
            <a:ext cx="6440245" cy="4961069"/>
          </a:xfrm>
        </p:spPr>
        <p:txBody>
          <a:bodyPr>
            <a:normAutofit/>
          </a:bodyPr>
          <a:lstStyle/>
          <a:p>
            <a:r>
              <a:rPr lang="en-US" sz="2800" b="1" dirty="0" smtClean="0"/>
              <a:t>Service of copy on petition on respondent</a:t>
            </a:r>
          </a:p>
          <a:p>
            <a:pPr marL="0" indent="0">
              <a:buNone/>
            </a:pPr>
            <a:endParaRPr lang="en-US" dirty="0" smtClean="0"/>
          </a:p>
          <a:p>
            <a:pPr marL="0" indent="0">
              <a:buNone/>
            </a:pPr>
            <a:r>
              <a:rPr lang="en-US" dirty="0"/>
              <a:t>	</a:t>
            </a:r>
            <a:r>
              <a:rPr lang="en-US" dirty="0" smtClean="0"/>
              <a:t>Service of the summons with a copy of the petition is to be made on the respondent himself</a:t>
            </a:r>
          </a:p>
          <a:p>
            <a:pPr marL="0" indent="0">
              <a:buNone/>
            </a:pPr>
            <a:r>
              <a:rPr lang="en-US" dirty="0"/>
              <a:t>	</a:t>
            </a:r>
            <a:endParaRPr lang="en-US" b="1" u="sng" dirty="0" smtClean="0"/>
          </a:p>
          <a:p>
            <a:pPr marL="0" indent="0">
              <a:buNone/>
            </a:pPr>
            <a:r>
              <a:rPr lang="en-US" b="1" i="1" u="sng" dirty="0" smtClean="0"/>
              <a:t>Rationale:</a:t>
            </a:r>
          </a:p>
          <a:p>
            <a:pPr marL="0" indent="0">
              <a:buNone/>
            </a:pPr>
            <a:r>
              <a:rPr lang="en-US" i="1" dirty="0"/>
              <a:t>	</a:t>
            </a:r>
            <a:r>
              <a:rPr lang="en-US" i="1" dirty="0" smtClean="0"/>
              <a:t>Time is of the essence to the petitioner. Service on the respondent himself will ensure that he will file the answer promptly.</a:t>
            </a:r>
          </a:p>
          <a:p>
            <a:endParaRPr lang="en-US" dirty="0"/>
          </a:p>
        </p:txBody>
      </p:sp>
    </p:spTree>
    <p:extLst>
      <p:ext uri="{BB962C8B-B14F-4D97-AF65-F5344CB8AC3E}">
        <p14:creationId xmlns:p14="http://schemas.microsoft.com/office/powerpoint/2010/main" val="26491242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Effect transition="in" filter="fade">
                                      <p:cBhvr>
                                        <p:cTn id="31" dur="1000"/>
                                        <p:tgtEl>
                                          <p:spTgt spid="3">
                                            <p:txEl>
                                              <p:pRg st="5" end="5"/>
                                            </p:txEl>
                                          </p:spTgt>
                                        </p:tgtEl>
                                      </p:cBhvr>
                                    </p:animEffect>
                                    <p:anim calcmode="lin" valueType="num">
                                      <p:cBhvr>
                                        <p:cTn id="3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6516445" cy="4732469"/>
          </a:xfrm>
        </p:spPr>
        <p:txBody>
          <a:bodyPr/>
          <a:lstStyle/>
          <a:p>
            <a:r>
              <a:rPr lang="en-US" sz="2800" b="1" dirty="0" smtClean="0"/>
              <a:t>Verified answer</a:t>
            </a:r>
          </a:p>
          <a:p>
            <a:endParaRPr lang="en-US" dirty="0"/>
          </a:p>
          <a:p>
            <a:pPr lvl="1"/>
            <a:r>
              <a:rPr lang="en-US" dirty="0" smtClean="0"/>
              <a:t>The respondent has 5 days to file his verified answer.</a:t>
            </a:r>
          </a:p>
          <a:p>
            <a:pPr lvl="1"/>
            <a:endParaRPr lang="en-US" dirty="0" smtClean="0"/>
          </a:p>
          <a:p>
            <a:pPr marL="365760" lvl="1" indent="0">
              <a:buNone/>
            </a:pPr>
            <a:r>
              <a:rPr lang="en-US" b="1" i="1" u="sng" dirty="0" smtClean="0"/>
              <a:t>RATIONALE:</a:t>
            </a:r>
          </a:p>
          <a:p>
            <a:pPr marL="365760" lvl="1" indent="0">
              <a:buNone/>
            </a:pPr>
            <a:r>
              <a:rPr lang="en-US" i="1" dirty="0" smtClean="0"/>
              <a:t>	The possibility exists that the respondent might hide the minor if he has 15 days to file his answer.</a:t>
            </a:r>
          </a:p>
        </p:txBody>
      </p:sp>
    </p:spTree>
    <p:extLst>
      <p:ext uri="{BB962C8B-B14F-4D97-AF65-F5344CB8AC3E}">
        <p14:creationId xmlns:p14="http://schemas.microsoft.com/office/powerpoint/2010/main" val="4046558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fade">
                                      <p:cBhvr>
                                        <p:cTn id="26" dur="1000"/>
                                        <p:tgtEl>
                                          <p:spTgt spid="3">
                                            <p:txEl>
                                              <p:pRg st="5" end="5"/>
                                            </p:txEl>
                                          </p:spTgt>
                                        </p:tgtEl>
                                      </p:cBhvr>
                                    </p:animEffect>
                                    <p:anim calcmode="lin" valueType="num">
                                      <p:cBhvr>
                                        <p:cTn id="2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14400"/>
            <a:ext cx="6516445" cy="4808669"/>
          </a:xfrm>
        </p:spPr>
        <p:txBody>
          <a:bodyPr/>
          <a:lstStyle/>
          <a:p>
            <a:r>
              <a:rPr lang="en-US" dirty="0" smtClean="0"/>
              <a:t>Case study; duty of social worker</a:t>
            </a:r>
          </a:p>
          <a:p>
            <a:endParaRPr lang="en-US" dirty="0"/>
          </a:p>
          <a:p>
            <a:pPr lvl="1"/>
            <a:r>
              <a:rPr lang="en-US" dirty="0" smtClean="0"/>
              <a:t>Upon the filing of the respondent’s answer, the court shall order the social worker to make a case study of the minor whose custody is being contested, the same to be submitted 3 days before the scheduled pre trial for the court’s guidance.</a:t>
            </a:r>
            <a:endParaRPr lang="en-US" dirty="0"/>
          </a:p>
        </p:txBody>
      </p:sp>
    </p:spTree>
    <p:extLst>
      <p:ext uri="{BB962C8B-B14F-4D97-AF65-F5344CB8AC3E}">
        <p14:creationId xmlns:p14="http://schemas.microsoft.com/office/powerpoint/2010/main" val="2973586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Proceedings as to child whose parents are separated</a:t>
            </a:r>
            <a:endParaRPr lang="en-US" dirty="0"/>
          </a:p>
        </p:txBody>
      </p:sp>
      <p:sp>
        <p:nvSpPr>
          <p:cNvPr id="3" name="Content Placeholder 2"/>
          <p:cNvSpPr>
            <a:spLocks noGrp="1"/>
          </p:cNvSpPr>
          <p:nvPr>
            <p:ph idx="1"/>
          </p:nvPr>
        </p:nvSpPr>
        <p:spPr/>
        <p:txBody>
          <a:bodyPr/>
          <a:lstStyle/>
          <a:p>
            <a:r>
              <a:rPr lang="en-US" dirty="0" smtClean="0"/>
              <a:t>When husband and wife are divorced or living separately and apart from each other; and</a:t>
            </a:r>
          </a:p>
          <a:p>
            <a:endParaRPr lang="en-US" dirty="0" smtClean="0"/>
          </a:p>
          <a:p>
            <a:r>
              <a:rPr lang="en-US" dirty="0" smtClean="0"/>
              <a:t>The question as to care, custody and control of a child or children of their marriage is brought before a RTC by petition or as an incident to any other proceeding.</a:t>
            </a:r>
            <a:endParaRPr lang="en-US" dirty="0"/>
          </a:p>
        </p:txBody>
      </p:sp>
    </p:spTree>
    <p:extLst>
      <p:ext uri="{BB962C8B-B14F-4D97-AF65-F5344CB8AC3E}">
        <p14:creationId xmlns:p14="http://schemas.microsoft.com/office/powerpoint/2010/main" val="34332470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1000"/>
                                        <p:tgtEl>
                                          <p:spTgt spid="3">
                                            <p:txEl>
                                              <p:pRg st="0" end="0"/>
                                            </p:txEl>
                                          </p:spTgt>
                                        </p:tgtEl>
                                      </p:cBhvr>
                                    </p:animEffect>
                                    <p:anim calcmode="lin" valueType="num">
                                      <p:cBhvr>
                                        <p:cTn id="13"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838200"/>
            <a:ext cx="6934200" cy="4884869"/>
          </a:xfrm>
        </p:spPr>
        <p:txBody>
          <a:bodyPr/>
          <a:lstStyle/>
          <a:p>
            <a:r>
              <a:rPr lang="en-US" sz="2800" dirty="0" smtClean="0"/>
              <a:t>Effect of failure to appear at the pre trial </a:t>
            </a:r>
          </a:p>
          <a:p>
            <a:pPr lvl="1"/>
            <a:endParaRPr lang="en-US" sz="2400" dirty="0" smtClean="0"/>
          </a:p>
          <a:p>
            <a:pPr lvl="1"/>
            <a:r>
              <a:rPr lang="en-US" b="1" dirty="0" smtClean="0"/>
              <a:t>Failure of the petitioner </a:t>
            </a:r>
            <a:r>
              <a:rPr lang="en-US" dirty="0" smtClean="0"/>
              <a:t>– case shall be dismissed except if he has valid reason for not being present.</a:t>
            </a:r>
          </a:p>
          <a:p>
            <a:pPr lvl="1"/>
            <a:endParaRPr lang="en-US" dirty="0" smtClean="0"/>
          </a:p>
          <a:p>
            <a:pPr lvl="1"/>
            <a:r>
              <a:rPr lang="en-US" b="1" dirty="0" smtClean="0"/>
              <a:t>Failure of the respondent </a:t>
            </a:r>
            <a:r>
              <a:rPr lang="en-US" dirty="0" smtClean="0"/>
              <a:t>– the petitioner will be allowed to present his evidence ex-parte and thereafter, the court may proceed to render judgment based on the pleadings filed and the evidence presented</a:t>
            </a:r>
          </a:p>
        </p:txBody>
      </p:sp>
    </p:spTree>
    <p:extLst>
      <p:ext uri="{BB962C8B-B14F-4D97-AF65-F5344CB8AC3E}">
        <p14:creationId xmlns:p14="http://schemas.microsoft.com/office/powerpoint/2010/main" val="21771626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Effect transition="in" filter="fade">
                                      <p:cBhvr>
                                        <p:cTn id="21" dur="1000"/>
                                        <p:tgtEl>
                                          <p:spTgt spid="3">
                                            <p:txEl>
                                              <p:pRg st="4" end="4"/>
                                            </p:txEl>
                                          </p:spTgt>
                                        </p:tgtEl>
                                      </p:cBhvr>
                                    </p:animEffect>
                                    <p:anim calcmode="lin" valueType="num">
                                      <p:cBhvr>
                                        <p:cTn id="2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90600"/>
            <a:ext cx="6592645" cy="4732469"/>
          </a:xfrm>
        </p:spPr>
        <p:txBody>
          <a:bodyPr/>
          <a:lstStyle/>
          <a:p>
            <a:r>
              <a:rPr lang="en-US" sz="2800" b="1" dirty="0" smtClean="0"/>
              <a:t>Pre Trial</a:t>
            </a:r>
          </a:p>
          <a:p>
            <a:pPr marL="365760" lvl="1" indent="0">
              <a:buNone/>
            </a:pPr>
            <a:endParaRPr lang="en-US" b="1" dirty="0"/>
          </a:p>
          <a:p>
            <a:pPr marL="365760" lvl="1" indent="0">
              <a:buNone/>
            </a:pPr>
            <a:endParaRPr lang="en-US" sz="900" dirty="0" smtClean="0"/>
          </a:p>
          <a:p>
            <a:pPr marL="365760" lvl="1" indent="0">
              <a:buNone/>
            </a:pPr>
            <a:r>
              <a:rPr lang="en-US" dirty="0"/>
              <a:t>	</a:t>
            </a:r>
            <a:r>
              <a:rPr lang="en-US" dirty="0" smtClean="0"/>
              <a:t>1</a:t>
            </a:r>
            <a:r>
              <a:rPr lang="en-US" baseline="30000" dirty="0" smtClean="0"/>
              <a:t>st</a:t>
            </a:r>
            <a:r>
              <a:rPr lang="en-US" dirty="0" smtClean="0"/>
              <a:t> : the parties may agree on the custody of the minor</a:t>
            </a:r>
          </a:p>
          <a:p>
            <a:pPr marL="365760" lvl="1" indent="0">
              <a:buNone/>
            </a:pPr>
            <a:endParaRPr lang="en-US" dirty="0"/>
          </a:p>
          <a:p>
            <a:pPr marL="365760" lvl="1" indent="0">
              <a:buNone/>
            </a:pPr>
            <a:r>
              <a:rPr lang="en-US" dirty="0" smtClean="0"/>
              <a:t>	2</a:t>
            </a:r>
            <a:r>
              <a:rPr lang="en-US" baseline="30000" dirty="0" smtClean="0"/>
              <a:t>nd</a:t>
            </a:r>
            <a:r>
              <a:rPr lang="en-US" dirty="0" smtClean="0"/>
              <a:t>: The court will proceed with the pre-trial conference where it may consider such other matters as may aid in the prompt disposition of the petition.</a:t>
            </a:r>
            <a:endParaRPr lang="en-US" dirty="0"/>
          </a:p>
        </p:txBody>
      </p:sp>
    </p:spTree>
    <p:extLst>
      <p:ext uri="{BB962C8B-B14F-4D97-AF65-F5344CB8AC3E}">
        <p14:creationId xmlns:p14="http://schemas.microsoft.com/office/powerpoint/2010/main" val="1682965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43000"/>
            <a:ext cx="6516445" cy="4580069"/>
          </a:xfrm>
        </p:spPr>
        <p:txBody>
          <a:bodyPr>
            <a:normAutofit/>
          </a:bodyPr>
          <a:lstStyle/>
          <a:p>
            <a:r>
              <a:rPr lang="en-US" sz="2800" b="1" dirty="0" smtClean="0"/>
              <a:t>Provisional order awarding custody</a:t>
            </a:r>
          </a:p>
          <a:p>
            <a:pPr marL="365760" lvl="1" indent="0">
              <a:buNone/>
            </a:pPr>
            <a:r>
              <a:rPr lang="en-US" sz="2400" dirty="0" smtClean="0"/>
              <a:t>ORDER OF PREFERENCE:</a:t>
            </a:r>
          </a:p>
          <a:p>
            <a:pPr marL="822960" lvl="1" indent="-457200">
              <a:buAutoNum type="arabicPeriod"/>
            </a:pPr>
            <a:r>
              <a:rPr lang="en-US" sz="2400" dirty="0" smtClean="0"/>
              <a:t>Both parents jointly</a:t>
            </a:r>
          </a:p>
          <a:p>
            <a:pPr marL="822960" lvl="1" indent="-457200">
              <a:buAutoNum type="arabicPeriod"/>
            </a:pPr>
            <a:r>
              <a:rPr lang="en-US" sz="2400" dirty="0" smtClean="0"/>
              <a:t>Either parent </a:t>
            </a:r>
          </a:p>
          <a:p>
            <a:pPr marL="822960" lvl="1" indent="-457200">
              <a:buAutoNum type="arabicPeriod"/>
            </a:pPr>
            <a:r>
              <a:rPr lang="en-US" sz="2400" dirty="0" smtClean="0"/>
              <a:t>Grandparent </a:t>
            </a:r>
          </a:p>
          <a:p>
            <a:pPr marL="822960" lvl="1" indent="-457200">
              <a:buAutoNum type="arabicPeriod"/>
            </a:pPr>
            <a:r>
              <a:rPr lang="en-US" sz="2400" dirty="0" smtClean="0"/>
              <a:t>Brother or sister</a:t>
            </a:r>
          </a:p>
          <a:p>
            <a:pPr marL="822960" lvl="1" indent="-457200">
              <a:buAutoNum type="arabicPeriod"/>
            </a:pPr>
            <a:r>
              <a:rPr lang="en-US" sz="2400" dirty="0" smtClean="0"/>
              <a:t>Actual custodian</a:t>
            </a:r>
          </a:p>
          <a:p>
            <a:pPr marL="822960" lvl="1" indent="-457200">
              <a:buAutoNum type="arabicPeriod"/>
            </a:pPr>
            <a:r>
              <a:rPr lang="en-US" sz="2400" dirty="0" smtClean="0"/>
              <a:t>Other person or institution deemed suitable by the court.</a:t>
            </a:r>
          </a:p>
        </p:txBody>
      </p:sp>
    </p:spTree>
    <p:extLst>
      <p:ext uri="{BB962C8B-B14F-4D97-AF65-F5344CB8AC3E}">
        <p14:creationId xmlns:p14="http://schemas.microsoft.com/office/powerpoint/2010/main" val="24193739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2"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37" presetID="42" presetClass="entr" presetSubtype="0" fill="hold" nodeType="with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90600"/>
            <a:ext cx="6592645" cy="4732469"/>
          </a:xfrm>
        </p:spPr>
        <p:txBody>
          <a:bodyPr/>
          <a:lstStyle/>
          <a:p>
            <a:r>
              <a:rPr lang="en-US" sz="2800" b="1" dirty="0" smtClean="0"/>
              <a:t>Factors to consider in determining custody</a:t>
            </a:r>
          </a:p>
          <a:p>
            <a:pPr marL="365760" lvl="1" indent="0">
              <a:buNone/>
            </a:pPr>
            <a:endParaRPr lang="en-US" dirty="0"/>
          </a:p>
          <a:p>
            <a:pPr marL="365760" lvl="1" indent="0">
              <a:buNone/>
            </a:pPr>
            <a:r>
              <a:rPr lang="en-US" dirty="0" smtClean="0"/>
              <a:t>BEST INTEREST – the totality of the circumstances and conditions as are most congenial to the survival, protection, and feelings of security of the minor and most encouraging to his physical, psychological and emotional development</a:t>
            </a:r>
            <a:endParaRPr lang="en-US" dirty="0"/>
          </a:p>
        </p:txBody>
      </p:sp>
    </p:spTree>
    <p:extLst>
      <p:ext uri="{BB962C8B-B14F-4D97-AF65-F5344CB8AC3E}">
        <p14:creationId xmlns:p14="http://schemas.microsoft.com/office/powerpoint/2010/main" val="17408235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2"/>
            <a:ext cx="6982177" cy="1011217"/>
          </a:xfrm>
        </p:spPr>
        <p:txBody>
          <a:bodyPr>
            <a:normAutofit/>
          </a:bodyPr>
          <a:lstStyle/>
          <a:p>
            <a:pPr algn="l"/>
            <a:r>
              <a:rPr lang="en-US" sz="3600" i="1" dirty="0"/>
              <a:t>Petition for writ of habeas </a:t>
            </a:r>
            <a:r>
              <a:rPr lang="en-US" sz="3600" i="1" dirty="0" smtClean="0"/>
              <a:t>corpus</a:t>
            </a:r>
            <a:endParaRPr lang="en-US" sz="3600" i="1" dirty="0"/>
          </a:p>
        </p:txBody>
      </p:sp>
      <p:sp>
        <p:nvSpPr>
          <p:cNvPr id="3" name="Content Placeholder 2"/>
          <p:cNvSpPr>
            <a:spLocks noGrp="1"/>
          </p:cNvSpPr>
          <p:nvPr>
            <p:ph idx="1"/>
          </p:nvPr>
        </p:nvSpPr>
        <p:spPr/>
        <p:txBody>
          <a:bodyPr/>
          <a:lstStyle/>
          <a:p>
            <a:r>
              <a:rPr lang="en-US" dirty="0" smtClean="0"/>
              <a:t>When </a:t>
            </a:r>
            <a:r>
              <a:rPr lang="en-US" dirty="0"/>
              <a:t>it appears that a minor is being kept from a parent by the other </a:t>
            </a:r>
            <a:r>
              <a:rPr lang="en-US" dirty="0" smtClean="0"/>
              <a:t>parent</a:t>
            </a:r>
            <a:endParaRPr lang="en-US" dirty="0"/>
          </a:p>
          <a:p>
            <a:r>
              <a:rPr lang="en-US" dirty="0" smtClean="0"/>
              <a:t>Other </a:t>
            </a:r>
            <a:r>
              <a:rPr lang="en-US" dirty="0"/>
              <a:t>similar situations involving other parties and time is of essence</a:t>
            </a:r>
            <a:r>
              <a:rPr lang="en-US" dirty="0" smtClean="0"/>
              <a:t>.</a:t>
            </a:r>
          </a:p>
          <a:p>
            <a:endParaRPr lang="en-US" dirty="0"/>
          </a:p>
          <a:p>
            <a:r>
              <a:rPr lang="en-US" dirty="0" smtClean="0"/>
              <a:t>Who may file?</a:t>
            </a:r>
          </a:p>
          <a:p>
            <a:pPr lvl="1"/>
            <a:r>
              <a:rPr lang="en-US" dirty="0" smtClean="0"/>
              <a:t>The party seeking rightful custody of the minor</a:t>
            </a:r>
            <a:endParaRPr lang="en-US" dirty="0"/>
          </a:p>
          <a:p>
            <a:endParaRPr lang="en-US" dirty="0"/>
          </a:p>
        </p:txBody>
      </p:sp>
    </p:spTree>
    <p:extLst>
      <p:ext uri="{BB962C8B-B14F-4D97-AF65-F5344CB8AC3E}">
        <p14:creationId xmlns:p14="http://schemas.microsoft.com/office/powerpoint/2010/main" val="22245793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6516445" cy="4732469"/>
          </a:xfrm>
        </p:spPr>
        <p:txBody>
          <a:bodyPr/>
          <a:lstStyle/>
          <a:p>
            <a:r>
              <a:rPr lang="en-US" dirty="0" smtClean="0"/>
              <a:t>JURISDICTION – Family Court</a:t>
            </a:r>
          </a:p>
          <a:p>
            <a:pPr lvl="1"/>
            <a:r>
              <a:rPr lang="en-US" dirty="0" smtClean="0"/>
              <a:t>Enforceable only within its territorial jurisdiction</a:t>
            </a:r>
          </a:p>
          <a:p>
            <a:pPr marL="365760" lvl="1" indent="0">
              <a:buNone/>
            </a:pPr>
            <a:endParaRPr lang="en-US" dirty="0"/>
          </a:p>
          <a:p>
            <a:pPr marL="365760" lvl="1" indent="0">
              <a:buNone/>
            </a:pPr>
            <a:r>
              <a:rPr lang="en-US" i="1" dirty="0" smtClean="0"/>
              <a:t>Where there is </a:t>
            </a:r>
            <a:r>
              <a:rPr lang="en-US" i="1" u="sng" dirty="0" smtClean="0"/>
              <a:t>no FC in the judicial region </a:t>
            </a:r>
            <a:r>
              <a:rPr lang="en-US" i="1" dirty="0" smtClean="0"/>
              <a:t>where the petitioner resides or where the minor may be found or in the instance the </a:t>
            </a:r>
            <a:r>
              <a:rPr lang="en-US" i="1" u="sng" dirty="0" smtClean="0"/>
              <a:t>Presiding Judge of FC is absent</a:t>
            </a:r>
            <a:r>
              <a:rPr lang="en-US" i="1" dirty="0" smtClean="0"/>
              <a:t> – </a:t>
            </a:r>
            <a:r>
              <a:rPr lang="en-US" b="1" i="1" dirty="0" smtClean="0"/>
              <a:t>writ may be filed before the regular </a:t>
            </a:r>
            <a:r>
              <a:rPr lang="en-US" b="1" i="1" dirty="0" smtClean="0"/>
              <a:t>RTC.</a:t>
            </a:r>
            <a:endParaRPr lang="en-US" b="1" i="1" dirty="0"/>
          </a:p>
        </p:txBody>
      </p:sp>
    </p:spTree>
    <p:extLst>
      <p:ext uri="{BB962C8B-B14F-4D97-AF65-F5344CB8AC3E}">
        <p14:creationId xmlns:p14="http://schemas.microsoft.com/office/powerpoint/2010/main" val="1946626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6516445" cy="4732469"/>
          </a:xfrm>
        </p:spPr>
        <p:txBody>
          <a:bodyPr/>
          <a:lstStyle/>
          <a:p>
            <a:r>
              <a:rPr lang="en-US" dirty="0" smtClean="0"/>
              <a:t>Does mere production of child warrant outright dismissal of the petition? --- NO.</a:t>
            </a:r>
          </a:p>
          <a:p>
            <a:endParaRPr lang="en-US" dirty="0"/>
          </a:p>
          <a:p>
            <a:pPr lvl="1"/>
            <a:r>
              <a:rPr lang="en-US" dirty="0" smtClean="0"/>
              <a:t>(</a:t>
            </a:r>
            <a:r>
              <a:rPr lang="en-US" dirty="0" err="1" smtClean="0"/>
              <a:t>Bagtas</a:t>
            </a:r>
            <a:r>
              <a:rPr lang="en-US" dirty="0" smtClean="0"/>
              <a:t> vs. Hon. Ruth C. Santos, et. al.)</a:t>
            </a:r>
          </a:p>
          <a:p>
            <a:pPr marL="685800" lvl="2" indent="0">
              <a:buNone/>
            </a:pPr>
            <a:r>
              <a:rPr lang="en-US" dirty="0" smtClean="0"/>
              <a:t>“The court held that the mere production of child in the habeas corpus  case does not warrant outright dismissal. A trial to determine who had rightful custody over the child should be conducted by the court ”</a:t>
            </a:r>
          </a:p>
        </p:txBody>
      </p:sp>
    </p:spTree>
    <p:extLst>
      <p:ext uri="{BB962C8B-B14F-4D97-AF65-F5344CB8AC3E}">
        <p14:creationId xmlns:p14="http://schemas.microsoft.com/office/powerpoint/2010/main" val="4008941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800" dirty="0" smtClean="0"/>
              <a:t>Proceedings as to Vagrant or Abused Child</a:t>
            </a:r>
            <a:endParaRPr lang="en-US" sz="2400" dirty="0"/>
          </a:p>
        </p:txBody>
      </p:sp>
      <p:sp>
        <p:nvSpPr>
          <p:cNvPr id="3" name="Content Placeholder 2"/>
          <p:cNvSpPr>
            <a:spLocks noGrp="1"/>
          </p:cNvSpPr>
          <p:nvPr>
            <p:ph idx="1"/>
          </p:nvPr>
        </p:nvSpPr>
        <p:spPr/>
        <p:txBody>
          <a:bodyPr>
            <a:normAutofit fontScale="92500"/>
          </a:bodyPr>
          <a:lstStyle/>
          <a:p>
            <a:r>
              <a:rPr lang="en-US" b="1" dirty="0" smtClean="0"/>
              <a:t>When the parents of any minor child are</a:t>
            </a:r>
            <a:r>
              <a:rPr lang="en-US" dirty="0" smtClean="0"/>
              <a:t>:</a:t>
            </a:r>
          </a:p>
          <a:p>
            <a:pPr lvl="1"/>
            <a:r>
              <a:rPr lang="en-US" dirty="0" smtClean="0"/>
              <a:t>Dead</a:t>
            </a:r>
          </a:p>
          <a:p>
            <a:pPr lvl="1"/>
            <a:r>
              <a:rPr lang="en-US" dirty="0" smtClean="0"/>
              <a:t>By reason of long </a:t>
            </a:r>
            <a:r>
              <a:rPr lang="en-US" dirty="0" err="1" smtClean="0"/>
              <a:t>absend</a:t>
            </a:r>
            <a:r>
              <a:rPr lang="en-US" dirty="0" smtClean="0"/>
              <a:t> or physical disability, have abandoned it</a:t>
            </a:r>
          </a:p>
          <a:p>
            <a:pPr lvl="1"/>
            <a:r>
              <a:rPr lang="en-US" dirty="0" smtClean="0"/>
              <a:t>Cannot support it through vagrancy, negligence or misconduct or neglect or refuse to support it</a:t>
            </a:r>
          </a:p>
          <a:p>
            <a:pPr lvl="1"/>
            <a:r>
              <a:rPr lang="en-US" dirty="0" smtClean="0"/>
              <a:t>Treat it with excessive harshness</a:t>
            </a:r>
          </a:p>
          <a:p>
            <a:pPr lvl="1"/>
            <a:r>
              <a:rPr lang="en-US" dirty="0" smtClean="0"/>
              <a:t>Give it corrupting order, counsels or examples</a:t>
            </a:r>
          </a:p>
          <a:p>
            <a:pPr lvl="1"/>
            <a:r>
              <a:rPr lang="en-US" dirty="0" smtClean="0"/>
              <a:t>Cause to allow it to engage in begging or to commit offenses against the law</a:t>
            </a:r>
          </a:p>
        </p:txBody>
      </p:sp>
    </p:spTree>
    <p:extLst>
      <p:ext uri="{BB962C8B-B14F-4D97-AF65-F5344CB8AC3E}">
        <p14:creationId xmlns:p14="http://schemas.microsoft.com/office/powerpoint/2010/main" val="25410863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5" end="5"/>
                                            </p:txEl>
                                          </p:spTgt>
                                        </p:tgtEl>
                                        <p:attrNameLst>
                                          <p:attrName>style.visibility</p:attrName>
                                        </p:attrNameLst>
                                      </p:cBhvr>
                                      <p:to>
                                        <p:strVal val="visible"/>
                                      </p:to>
                                    </p:set>
                                    <p:animEffect transition="in" filter="fade">
                                      <p:cBhvr>
                                        <p:cTn id="49" dur="1000"/>
                                        <p:tgtEl>
                                          <p:spTgt spid="3">
                                            <p:txEl>
                                              <p:pRg st="5" end="5"/>
                                            </p:txEl>
                                          </p:spTgt>
                                        </p:tgtEl>
                                      </p:cBhvr>
                                    </p:animEffect>
                                    <p:anim calcmode="lin" valueType="num">
                                      <p:cBhvr>
                                        <p:cTn id="5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6" end="6"/>
                                            </p:txEl>
                                          </p:spTgt>
                                        </p:tgtEl>
                                        <p:attrNameLst>
                                          <p:attrName>style.visibility</p:attrName>
                                        </p:attrNameLst>
                                      </p:cBhvr>
                                      <p:to>
                                        <p:strVal val="visible"/>
                                      </p:to>
                                    </p:set>
                                    <p:animEffect transition="in" filter="fade">
                                      <p:cBhvr>
                                        <p:cTn id="56" dur="1000"/>
                                        <p:tgtEl>
                                          <p:spTgt spid="3">
                                            <p:txEl>
                                              <p:pRg st="6" end="6"/>
                                            </p:txEl>
                                          </p:spTgt>
                                        </p:tgtEl>
                                      </p:cBhvr>
                                    </p:animEffect>
                                    <p:anim calcmode="lin" valueType="num">
                                      <p:cBhvr>
                                        <p:cTn id="57"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990600"/>
            <a:ext cx="6592645" cy="4732469"/>
          </a:xfrm>
        </p:spPr>
        <p:txBody>
          <a:bodyPr/>
          <a:lstStyle/>
          <a:p>
            <a:r>
              <a:rPr lang="en-US" dirty="0" smtClean="0"/>
              <a:t>Some reputable resident of the province setting forth the facts may file petition to the proper RTC.</a:t>
            </a:r>
          </a:p>
          <a:p>
            <a:endParaRPr lang="en-US" dirty="0"/>
          </a:p>
          <a:p>
            <a:r>
              <a:rPr lang="en-US" dirty="0" smtClean="0"/>
              <a:t>Upon petition, the RTC may issue and order:</a:t>
            </a:r>
          </a:p>
          <a:p>
            <a:pPr lvl="1"/>
            <a:r>
              <a:rPr lang="en-US" dirty="0" smtClean="0"/>
              <a:t>Requiring such parents to show cause </a:t>
            </a:r>
          </a:p>
          <a:p>
            <a:pPr lvl="1"/>
            <a:r>
              <a:rPr lang="en-US" dirty="0" smtClean="0"/>
              <a:t>To show cause, at the time and place fixed in the order, why the child should not be taken from its parents, if living or issue an order, as it is for his best interest taken from the parents and committing it to any suitable orphan asylum, etc.</a:t>
            </a:r>
          </a:p>
        </p:txBody>
      </p:sp>
    </p:spTree>
    <p:extLst>
      <p:ext uri="{BB962C8B-B14F-4D97-AF65-F5344CB8AC3E}">
        <p14:creationId xmlns:p14="http://schemas.microsoft.com/office/powerpoint/2010/main" val="4138102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4" end="4"/>
                                            </p:txEl>
                                          </p:spTgt>
                                        </p:tgtEl>
                                        <p:attrNameLst>
                                          <p:attrName>style.visibility</p:attrName>
                                        </p:attrNameLst>
                                      </p:cBhvr>
                                      <p:to>
                                        <p:strVal val="visible"/>
                                      </p:to>
                                    </p:set>
                                    <p:animEffect transition="in" filter="fade">
                                      <p:cBhvr>
                                        <p:cTn id="26" dur="1000"/>
                                        <p:tgtEl>
                                          <p:spTgt spid="3">
                                            <p:txEl>
                                              <p:pRg st="4" end="4"/>
                                            </p:txEl>
                                          </p:spTgt>
                                        </p:tgtEl>
                                      </p:cBhvr>
                                    </p:animEffect>
                                    <p:anim calcmode="lin" valueType="num">
                                      <p:cBhvr>
                                        <p:cTn id="27"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Case: </a:t>
            </a:r>
            <a:r>
              <a:rPr lang="en-US" sz="3200" b="1" dirty="0" smtClean="0"/>
              <a:t>Suarez vs. Court of Appeals</a:t>
            </a:r>
            <a:endParaRPr lang="en-US" sz="3200" b="1"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97627266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7467600" cy="5440363"/>
          </a:xfrm>
        </p:spPr>
        <p:txBody>
          <a:bodyPr/>
          <a:lstStyle/>
          <a:p>
            <a:endParaRPr lang="en-US" dirty="0" smtClean="0"/>
          </a:p>
          <a:p>
            <a:r>
              <a:rPr lang="en-US" sz="3600" b="1" dirty="0" smtClean="0"/>
              <a:t>As to what jurisdiction does this case fall?</a:t>
            </a:r>
          </a:p>
          <a:p>
            <a:endParaRPr lang="en-US" dirty="0"/>
          </a:p>
          <a:p>
            <a:pPr lvl="1"/>
            <a:r>
              <a:rPr lang="en-US" sz="3200" dirty="0" smtClean="0"/>
              <a:t>Cases involving the custody of minors fall under original and exclusive jurisdiction of </a:t>
            </a:r>
            <a:r>
              <a:rPr lang="en-US" sz="3200" u="sng" dirty="0" smtClean="0"/>
              <a:t>Family Courts</a:t>
            </a:r>
            <a:r>
              <a:rPr lang="en-US" sz="3200" dirty="0" smtClean="0"/>
              <a:t>.</a:t>
            </a:r>
            <a:endParaRPr lang="en-US" dirty="0" smtClean="0"/>
          </a:p>
          <a:p>
            <a:endParaRPr lang="en-US" dirty="0"/>
          </a:p>
        </p:txBody>
      </p:sp>
    </p:spTree>
    <p:extLst>
      <p:ext uri="{BB962C8B-B14F-4D97-AF65-F5344CB8AC3E}">
        <p14:creationId xmlns:p14="http://schemas.microsoft.com/office/powerpoint/2010/main" val="1872582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2" presetClass="entr" presetSubtype="4"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 calcmode="lin" valueType="num">
                                      <p:cBhvr additive="base">
                                        <p:cTn id="12"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3"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000" dirty="0" smtClean="0"/>
              <a:t>RESCISSION AND REVOCATION OF ADOPTION</a:t>
            </a:r>
            <a:endParaRPr lang="en-US" dirty="0"/>
          </a:p>
        </p:txBody>
      </p:sp>
      <p:sp>
        <p:nvSpPr>
          <p:cNvPr id="3" name="Content Placeholder 2"/>
          <p:cNvSpPr>
            <a:spLocks noGrp="1"/>
          </p:cNvSpPr>
          <p:nvPr>
            <p:ph idx="1"/>
          </p:nvPr>
        </p:nvSpPr>
        <p:spPr/>
        <p:txBody>
          <a:bodyPr/>
          <a:lstStyle/>
          <a:p>
            <a:r>
              <a:rPr lang="en-US" dirty="0" smtClean="0"/>
              <a:t>NECESSITY OF JUDICIAL DECLARATION OF RESCISSION</a:t>
            </a:r>
          </a:p>
          <a:p>
            <a:pPr lvl="1"/>
            <a:endParaRPr lang="en-US" dirty="0"/>
          </a:p>
          <a:p>
            <a:pPr lvl="1"/>
            <a:r>
              <a:rPr lang="en-US" dirty="0" smtClean="0"/>
              <a:t>The court does not have jurisdiction to annul after the period fixed by the Rule, a decree of adoption.</a:t>
            </a:r>
            <a:endParaRPr lang="en-US" dirty="0"/>
          </a:p>
        </p:txBody>
      </p:sp>
    </p:spTree>
    <p:extLst>
      <p:ext uri="{BB962C8B-B14F-4D97-AF65-F5344CB8AC3E}">
        <p14:creationId xmlns:p14="http://schemas.microsoft.com/office/powerpoint/2010/main" val="18051264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43000"/>
            <a:ext cx="6516445" cy="4580069"/>
          </a:xfrm>
        </p:spPr>
        <p:txBody>
          <a:bodyPr/>
          <a:lstStyle/>
          <a:p>
            <a:r>
              <a:rPr lang="en-US" dirty="0" smtClean="0"/>
              <a:t>EFFECT OF AGREEMENT BETWEEN THE ADOPTER AND THE ADOPTED.</a:t>
            </a:r>
          </a:p>
          <a:p>
            <a:pPr marL="0" indent="0">
              <a:buNone/>
            </a:pPr>
            <a:endParaRPr lang="en-US" dirty="0" smtClean="0"/>
          </a:p>
          <a:p>
            <a:r>
              <a:rPr lang="en-US" dirty="0" smtClean="0"/>
              <a:t>VALIDITY OF ADOPTION CANNOT BE COLLATERALLY ATTACKED</a:t>
            </a:r>
          </a:p>
          <a:p>
            <a:endParaRPr lang="en-US" dirty="0"/>
          </a:p>
          <a:p>
            <a:pPr lvl="1"/>
            <a:r>
              <a:rPr lang="en-US" dirty="0" smtClean="0"/>
              <a:t>A challenge to the validity of the adoption cannot be made collaterally, in an action for partition, but in direct proceedings frontally addressing the issue.</a:t>
            </a:r>
            <a:endParaRPr lang="en-US" dirty="0"/>
          </a:p>
        </p:txBody>
      </p:sp>
    </p:spTree>
    <p:extLst>
      <p:ext uri="{BB962C8B-B14F-4D97-AF65-F5344CB8AC3E}">
        <p14:creationId xmlns:p14="http://schemas.microsoft.com/office/powerpoint/2010/main" val="3719785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Application of Revocation of Adoption</a:t>
            </a:r>
            <a:endParaRPr lang="en-US" sz="3200" dirty="0"/>
          </a:p>
        </p:txBody>
      </p:sp>
      <p:sp>
        <p:nvSpPr>
          <p:cNvPr id="3" name="Content Placeholder 2"/>
          <p:cNvSpPr>
            <a:spLocks noGrp="1"/>
          </p:cNvSpPr>
          <p:nvPr>
            <p:ph idx="1"/>
          </p:nvPr>
        </p:nvSpPr>
        <p:spPr/>
        <p:txBody>
          <a:bodyPr>
            <a:normAutofit lnSpcReduction="10000"/>
          </a:bodyPr>
          <a:lstStyle/>
          <a:p>
            <a:r>
              <a:rPr lang="en-US" dirty="0" smtClean="0"/>
              <a:t>Grounds: An adoption validly decreed, not to an adoption void from the beginning because tainted with fraud.</a:t>
            </a:r>
          </a:p>
          <a:p>
            <a:endParaRPr lang="en-US" dirty="0" smtClean="0"/>
          </a:p>
          <a:p>
            <a:pPr lvl="1"/>
            <a:r>
              <a:rPr lang="en-US" dirty="0" smtClean="0"/>
              <a:t>Repeated physical and verbal maltreatment by the adopter</a:t>
            </a:r>
          </a:p>
          <a:p>
            <a:pPr lvl="1"/>
            <a:r>
              <a:rPr lang="en-US" dirty="0" smtClean="0"/>
              <a:t>Attempt on the life of the adoptee</a:t>
            </a:r>
          </a:p>
          <a:p>
            <a:pPr lvl="1"/>
            <a:r>
              <a:rPr lang="en-US" dirty="0" smtClean="0"/>
              <a:t>Sexual assault or violence</a:t>
            </a:r>
          </a:p>
          <a:p>
            <a:pPr lvl="1"/>
            <a:r>
              <a:rPr lang="en-US" dirty="0" smtClean="0"/>
              <a:t>Abandonment and failure to comply with parental obligations</a:t>
            </a:r>
            <a:endParaRPr lang="en-US" dirty="0"/>
          </a:p>
        </p:txBody>
      </p:sp>
    </p:spTree>
    <p:extLst>
      <p:ext uri="{BB962C8B-B14F-4D97-AF65-F5344CB8AC3E}">
        <p14:creationId xmlns:p14="http://schemas.microsoft.com/office/powerpoint/2010/main" val="13056380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9" presetID="42"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Effect transition="in" filter="fade">
                                      <p:cBhvr>
                                        <p:cTn id="31" dur="1000"/>
                                        <p:tgtEl>
                                          <p:spTgt spid="3">
                                            <p:txEl>
                                              <p:pRg st="4" end="4"/>
                                            </p:txEl>
                                          </p:spTgt>
                                        </p:tgtEl>
                                      </p:cBhvr>
                                    </p:animEffect>
                                    <p:anim calcmode="lin" valueType="num">
                                      <p:cBhvr>
                                        <p:cTn id="32"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3"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4" presetID="42" presetClass="entr" presetSubtype="0" fill="hold" nodeType="withEffect">
                                  <p:stCondLst>
                                    <p:cond delay="0"/>
                                  </p:stCondLst>
                                  <p:childTnLst>
                                    <p:set>
                                      <p:cBhvr>
                                        <p:cTn id="35" dur="1" fill="hold">
                                          <p:stCondLst>
                                            <p:cond delay="0"/>
                                          </p:stCondLst>
                                        </p:cTn>
                                        <p:tgtEl>
                                          <p:spTgt spid="3">
                                            <p:txEl>
                                              <p:pRg st="5" end="5"/>
                                            </p:txEl>
                                          </p:spTgt>
                                        </p:tgtEl>
                                        <p:attrNameLst>
                                          <p:attrName>style.visibility</p:attrName>
                                        </p:attrNameLst>
                                      </p:cBhvr>
                                      <p:to>
                                        <p:strVal val="visible"/>
                                      </p:to>
                                    </p:set>
                                    <p:animEffect transition="in" filter="fade">
                                      <p:cBhvr>
                                        <p:cTn id="36" dur="1000"/>
                                        <p:tgtEl>
                                          <p:spTgt spid="3">
                                            <p:txEl>
                                              <p:pRg st="5" end="5"/>
                                            </p:txEl>
                                          </p:spTgt>
                                        </p:tgtEl>
                                      </p:cBhvr>
                                    </p:animEffect>
                                    <p:anim calcmode="lin" valueType="num">
                                      <p:cBhvr>
                                        <p:cTn id="37"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8"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6516445" cy="4732469"/>
          </a:xfrm>
        </p:spPr>
        <p:txBody>
          <a:bodyPr/>
          <a:lstStyle/>
          <a:p>
            <a:r>
              <a:rPr lang="en-US" dirty="0" smtClean="0"/>
              <a:t>Discretion of the court in adoption proceedings</a:t>
            </a:r>
          </a:p>
          <a:p>
            <a:endParaRPr lang="en-US" dirty="0"/>
          </a:p>
          <a:p>
            <a:r>
              <a:rPr lang="en-US" dirty="0" smtClean="0"/>
              <a:t>Manner of setting aside the adoption</a:t>
            </a:r>
          </a:p>
          <a:p>
            <a:pPr marL="0" indent="0">
              <a:buNone/>
            </a:pPr>
            <a:endParaRPr lang="en-US" sz="1100" dirty="0" smtClean="0"/>
          </a:p>
          <a:p>
            <a:pPr lvl="1"/>
            <a:r>
              <a:rPr lang="en-US" b="1" dirty="0" smtClean="0"/>
              <a:t>Venue</a:t>
            </a:r>
            <a:r>
              <a:rPr lang="en-US" dirty="0" smtClean="0"/>
              <a:t> – family court of the city or province where the adoptee resides</a:t>
            </a:r>
          </a:p>
          <a:p>
            <a:pPr lvl="1"/>
            <a:r>
              <a:rPr lang="en-US" b="1" dirty="0" smtClean="0"/>
              <a:t>Time within which to file petition </a:t>
            </a:r>
            <a:r>
              <a:rPr lang="en-US" dirty="0" smtClean="0"/>
              <a:t>– </a:t>
            </a:r>
          </a:p>
          <a:p>
            <a:pPr lvl="2"/>
            <a:r>
              <a:rPr lang="en-US" dirty="0" smtClean="0"/>
              <a:t>INCAPACITATED – within 5 </a:t>
            </a:r>
            <a:r>
              <a:rPr lang="en-US" dirty="0" err="1" smtClean="0"/>
              <a:t>yrs</a:t>
            </a:r>
            <a:r>
              <a:rPr lang="en-US" dirty="0" smtClean="0"/>
              <a:t> after he reaches the age of majority</a:t>
            </a:r>
          </a:p>
          <a:p>
            <a:pPr lvl="2"/>
            <a:r>
              <a:rPr lang="en-US" dirty="0" smtClean="0"/>
              <a:t>INCOMPETENT AT THE TIME OF THE ADOPTION – within 5 years after recovery from such incompetency</a:t>
            </a:r>
          </a:p>
          <a:p>
            <a:pPr marL="0" indent="0">
              <a:buNone/>
            </a:pPr>
            <a:endParaRPr lang="en-US" dirty="0" smtClean="0"/>
          </a:p>
        </p:txBody>
      </p:sp>
    </p:spTree>
    <p:extLst>
      <p:ext uri="{BB962C8B-B14F-4D97-AF65-F5344CB8AC3E}">
        <p14:creationId xmlns:p14="http://schemas.microsoft.com/office/powerpoint/2010/main" val="32054949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fade">
                                      <p:cBhvr>
                                        <p:cTn id="19" dur="1000"/>
                                        <p:tgtEl>
                                          <p:spTgt spid="3">
                                            <p:txEl>
                                              <p:pRg st="4" end="4"/>
                                            </p:txEl>
                                          </p:spTgt>
                                        </p:tgtEl>
                                      </p:cBhvr>
                                    </p:animEffect>
                                    <p:anim calcmode="lin" valueType="num">
                                      <p:cBhvr>
                                        <p:cTn id="2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5" end="5"/>
                                            </p:txEl>
                                          </p:spTgt>
                                        </p:tgtEl>
                                        <p:attrNameLst>
                                          <p:attrName>style.visibility</p:attrName>
                                        </p:attrNameLst>
                                      </p:cBhvr>
                                      <p:to>
                                        <p:strVal val="visible"/>
                                      </p:to>
                                    </p:set>
                                    <p:animEffect transition="in" filter="fade">
                                      <p:cBhvr>
                                        <p:cTn id="24" dur="1000"/>
                                        <p:tgtEl>
                                          <p:spTgt spid="3">
                                            <p:txEl>
                                              <p:pRg st="5" end="5"/>
                                            </p:txEl>
                                          </p:spTgt>
                                        </p:tgtEl>
                                      </p:cBhvr>
                                    </p:animEffect>
                                    <p:anim calcmode="lin" valueType="num">
                                      <p:cBhvr>
                                        <p:cTn id="2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5" end="5"/>
                                            </p:txEl>
                                          </p:spTgt>
                                        </p:tgtEl>
                                        <p:attrNameLst>
                                          <p:attrName>ppt_y</p:attrName>
                                        </p:attrNameLst>
                                      </p:cBhvr>
                                      <p:tavLst>
                                        <p:tav tm="0">
                                          <p:val>
                                            <p:strVal val="#ppt_y+.1"/>
                                          </p:val>
                                        </p:tav>
                                        <p:tav tm="100000">
                                          <p:val>
                                            <p:strVal val="#ppt_y"/>
                                          </p:val>
                                        </p:tav>
                                      </p:tavLst>
                                    </p:anim>
                                  </p:childTnLst>
                                </p:cTn>
                              </p:par>
                              <p:par>
                                <p:cTn id="27" presetID="42" presetClass="entr" presetSubtype="0" fill="hold" grpId="0"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fade">
                                      <p:cBhvr>
                                        <p:cTn id="29" dur="1000"/>
                                        <p:tgtEl>
                                          <p:spTgt spid="3">
                                            <p:txEl>
                                              <p:pRg st="6" end="6"/>
                                            </p:txEl>
                                          </p:spTgt>
                                        </p:tgtEl>
                                      </p:cBhvr>
                                    </p:animEffect>
                                    <p:anim calcmode="lin" valueType="num">
                                      <p:cBhvr>
                                        <p:cTn id="3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32" presetID="42" presetClass="entr" presetSubtype="0" fill="hold" grpId="0" nodeType="withEffect">
                                  <p:stCondLst>
                                    <p:cond delay="0"/>
                                  </p:stCondLst>
                                  <p:childTnLst>
                                    <p:set>
                                      <p:cBhvr>
                                        <p:cTn id="33" dur="1" fill="hold">
                                          <p:stCondLst>
                                            <p:cond delay="0"/>
                                          </p:stCondLst>
                                        </p:cTn>
                                        <p:tgtEl>
                                          <p:spTgt spid="3">
                                            <p:txEl>
                                              <p:pRg st="7" end="7"/>
                                            </p:txEl>
                                          </p:spTgt>
                                        </p:tgtEl>
                                        <p:attrNameLst>
                                          <p:attrName>style.visibility</p:attrName>
                                        </p:attrNameLst>
                                      </p:cBhvr>
                                      <p:to>
                                        <p:strVal val="visible"/>
                                      </p:to>
                                    </p:set>
                                    <p:animEffect transition="in" filter="fade">
                                      <p:cBhvr>
                                        <p:cTn id="34" dur="1000"/>
                                        <p:tgtEl>
                                          <p:spTgt spid="3">
                                            <p:txEl>
                                              <p:pRg st="7" end="7"/>
                                            </p:txEl>
                                          </p:spTgt>
                                        </p:tgtEl>
                                      </p:cBhvr>
                                    </p:animEffect>
                                    <p:anim calcmode="lin" valueType="num">
                                      <p:cBhvr>
                                        <p:cTn id="3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0600"/>
            <a:ext cx="6516445" cy="4732469"/>
          </a:xfrm>
        </p:spPr>
        <p:txBody>
          <a:bodyPr/>
          <a:lstStyle/>
          <a:p>
            <a:r>
              <a:rPr lang="en-US" dirty="0"/>
              <a:t>Controlling consideration in revocation of </a:t>
            </a:r>
            <a:r>
              <a:rPr lang="en-US" dirty="0" smtClean="0"/>
              <a:t>adoption</a:t>
            </a:r>
          </a:p>
          <a:p>
            <a:pPr lvl="1"/>
            <a:r>
              <a:rPr lang="en-US" dirty="0" smtClean="0"/>
              <a:t>Paramount consideration is the welfare of the adopted child,</a:t>
            </a:r>
          </a:p>
          <a:p>
            <a:pPr marL="365760" lvl="1" indent="0">
              <a:buNone/>
            </a:pPr>
            <a:endParaRPr lang="en-US" dirty="0"/>
          </a:p>
          <a:p>
            <a:r>
              <a:rPr lang="en-US" dirty="0"/>
              <a:t>Effect of rescission or revocation of </a:t>
            </a:r>
            <a:r>
              <a:rPr lang="en-US" dirty="0" smtClean="0"/>
              <a:t>adoption</a:t>
            </a:r>
          </a:p>
          <a:p>
            <a:pPr lvl="2"/>
            <a:r>
              <a:rPr lang="en-US" dirty="0" smtClean="0"/>
              <a:t>Extinguish all reciprocal rights and obligations between the adopters and adopted arising from the relationship of parent and child</a:t>
            </a:r>
          </a:p>
          <a:p>
            <a:pPr lvl="2"/>
            <a:r>
              <a:rPr lang="en-US" dirty="0" smtClean="0"/>
              <a:t>The adopted shall lose the right to use the surname of the adopters.</a:t>
            </a:r>
            <a:endParaRPr lang="en-US" dirty="0"/>
          </a:p>
          <a:p>
            <a:pPr marL="0" indent="0">
              <a:buNone/>
            </a:pPr>
            <a:endParaRPr lang="en-US" dirty="0"/>
          </a:p>
        </p:txBody>
      </p:sp>
    </p:spTree>
    <p:extLst>
      <p:ext uri="{BB962C8B-B14F-4D97-AF65-F5344CB8AC3E}">
        <p14:creationId xmlns:p14="http://schemas.microsoft.com/office/powerpoint/2010/main" val="9124200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par>
                                <p:cTn id="27" presetID="42" presetClass="entr" presetSubtype="0"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Effect transition="in" filter="fade">
                                      <p:cBhvr>
                                        <p:cTn id="29" dur="1000"/>
                                        <p:tgtEl>
                                          <p:spTgt spid="3">
                                            <p:txEl>
                                              <p:pRg st="5" end="5"/>
                                            </p:txEl>
                                          </p:spTgt>
                                        </p:tgtEl>
                                      </p:cBhvr>
                                    </p:animEffect>
                                    <p:anim calcmode="lin" valueType="num">
                                      <p:cBhvr>
                                        <p:cTn id="30"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762000"/>
            <a:ext cx="7391400" cy="5364163"/>
          </a:xfrm>
        </p:spPr>
        <p:txBody>
          <a:bodyPr/>
          <a:lstStyle/>
          <a:p>
            <a:r>
              <a:rPr lang="en-US" sz="3600" b="1" dirty="0" smtClean="0"/>
              <a:t>Where should the custody of child/children go?</a:t>
            </a:r>
          </a:p>
          <a:p>
            <a:endParaRPr lang="en-US" b="1" dirty="0" smtClean="0"/>
          </a:p>
          <a:p>
            <a:pPr lvl="1"/>
            <a:r>
              <a:rPr lang="en-US" sz="2800" dirty="0" smtClean="0"/>
              <a:t>Upon hearing, the care, custody and control of such child shall be awarded, if such child is over 10 years of age; as will be for its best interest, </a:t>
            </a:r>
            <a:r>
              <a:rPr lang="en-US" sz="2800" u="sng" dirty="0" smtClean="0"/>
              <a:t>to the parent whom such child chooses</a:t>
            </a:r>
            <a:r>
              <a:rPr lang="en-US" sz="2800" dirty="0" smtClean="0"/>
              <a:t>.</a:t>
            </a:r>
          </a:p>
          <a:p>
            <a:pPr marL="365760" lvl="1" indent="0">
              <a:buNone/>
            </a:pPr>
            <a:endParaRPr lang="en-US" sz="2400" dirty="0" smtClean="0"/>
          </a:p>
          <a:p>
            <a:pPr lvl="1"/>
            <a:r>
              <a:rPr lang="en-US" sz="2800" dirty="0" smtClean="0"/>
              <a:t>No child under 7 years of age shall be separated from its mother.</a:t>
            </a:r>
          </a:p>
          <a:p>
            <a:endParaRPr lang="en-US" dirty="0"/>
          </a:p>
        </p:txBody>
      </p:sp>
    </p:spTree>
    <p:extLst>
      <p:ext uri="{BB962C8B-B14F-4D97-AF65-F5344CB8AC3E}">
        <p14:creationId xmlns:p14="http://schemas.microsoft.com/office/powerpoint/2010/main" val="28366274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7467600" cy="5440363"/>
          </a:xfrm>
        </p:spPr>
        <p:txBody>
          <a:bodyPr/>
          <a:lstStyle/>
          <a:p>
            <a:r>
              <a:rPr lang="en-US" dirty="0" smtClean="0"/>
              <a:t> </a:t>
            </a:r>
            <a:r>
              <a:rPr lang="en-US" sz="2800" dirty="0" smtClean="0"/>
              <a:t>Exception?</a:t>
            </a:r>
          </a:p>
          <a:p>
            <a:pPr lvl="1"/>
            <a:r>
              <a:rPr lang="en-US" sz="2400" dirty="0"/>
              <a:t>When the parent chosen is </a:t>
            </a:r>
            <a:r>
              <a:rPr lang="en-US" sz="2400" b="1" u="sng" dirty="0"/>
              <a:t>unfit</a:t>
            </a:r>
            <a:r>
              <a:rPr lang="en-US" sz="2400" dirty="0"/>
              <a:t> to take charge of the child by reason of </a:t>
            </a:r>
            <a:r>
              <a:rPr lang="en-US" sz="2400" b="1" dirty="0"/>
              <a:t>moral depravity</a:t>
            </a:r>
            <a:r>
              <a:rPr lang="en-US" sz="2400" dirty="0"/>
              <a:t>, </a:t>
            </a:r>
            <a:r>
              <a:rPr lang="en-US" sz="2400" b="1" dirty="0"/>
              <a:t>habitual</a:t>
            </a:r>
            <a:r>
              <a:rPr lang="en-US" sz="2400" dirty="0"/>
              <a:t> </a:t>
            </a:r>
            <a:r>
              <a:rPr lang="en-US" sz="2400" b="1" dirty="0" err="1" smtClean="0"/>
              <a:t>drunkeness</a:t>
            </a:r>
            <a:r>
              <a:rPr lang="en-US" sz="2400" dirty="0"/>
              <a:t>, </a:t>
            </a:r>
            <a:r>
              <a:rPr lang="en-US" sz="2400" b="1" dirty="0"/>
              <a:t>incapacity</a:t>
            </a:r>
            <a:r>
              <a:rPr lang="en-US" sz="2400" dirty="0"/>
              <a:t> or </a:t>
            </a:r>
            <a:r>
              <a:rPr lang="en-US" sz="2400" b="1" dirty="0"/>
              <a:t>poverty</a:t>
            </a:r>
            <a:r>
              <a:rPr lang="en-US" sz="2400" dirty="0"/>
              <a:t>.</a:t>
            </a:r>
          </a:p>
          <a:p>
            <a:pPr lvl="1"/>
            <a:endParaRPr lang="en-US" sz="2400" dirty="0" smtClean="0"/>
          </a:p>
          <a:p>
            <a:r>
              <a:rPr lang="en-US" sz="2800" dirty="0" smtClean="0"/>
              <a:t>What if </a:t>
            </a:r>
            <a:r>
              <a:rPr lang="en-US" sz="2800" b="1" dirty="0" smtClean="0"/>
              <a:t>both parents </a:t>
            </a:r>
            <a:r>
              <a:rPr lang="en-US" sz="2800" dirty="0" smtClean="0"/>
              <a:t>seem to be unfit to take charge of the child?</a:t>
            </a:r>
          </a:p>
          <a:p>
            <a:pPr lvl="1"/>
            <a:r>
              <a:rPr lang="en-US" sz="2400" dirty="0" smtClean="0"/>
              <a:t>Court will designate the paternal or maternal grandparent of the child, or his oldest brother or sister, or some reputable and discreet person to take charge of such child, or commit it to any suitable asylum, children’s home, or benevolent society.</a:t>
            </a:r>
          </a:p>
        </p:txBody>
      </p:sp>
    </p:spTree>
    <p:extLst>
      <p:ext uri="{BB962C8B-B14F-4D97-AF65-F5344CB8AC3E}">
        <p14:creationId xmlns:p14="http://schemas.microsoft.com/office/powerpoint/2010/main" val="41102559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5023" y="817583"/>
            <a:ext cx="6905977" cy="782618"/>
          </a:xfrm>
        </p:spPr>
        <p:txBody>
          <a:bodyPr/>
          <a:lstStyle/>
          <a:p>
            <a:r>
              <a:rPr lang="en-US" dirty="0" smtClean="0"/>
              <a:t>Substantive Basis</a:t>
            </a:r>
            <a:endParaRPr lang="en-US" dirty="0"/>
          </a:p>
        </p:txBody>
      </p:sp>
      <p:sp>
        <p:nvSpPr>
          <p:cNvPr id="3" name="Content Placeholder 2"/>
          <p:cNvSpPr>
            <a:spLocks noGrp="1"/>
          </p:cNvSpPr>
          <p:nvPr>
            <p:ph idx="1"/>
          </p:nvPr>
        </p:nvSpPr>
        <p:spPr>
          <a:xfrm>
            <a:off x="1295400" y="1676400"/>
            <a:ext cx="6364045" cy="4046669"/>
          </a:xfrm>
        </p:spPr>
        <p:txBody>
          <a:bodyPr anchor="t">
            <a:normAutofit/>
          </a:bodyPr>
          <a:lstStyle/>
          <a:p>
            <a:pPr marL="457200" indent="-457200">
              <a:buAutoNum type="arabicPeriod"/>
            </a:pPr>
            <a:r>
              <a:rPr lang="en-US" dirty="0" smtClean="0"/>
              <a:t>Provisions of the Family Code – Art. 63</a:t>
            </a:r>
          </a:p>
          <a:p>
            <a:pPr marL="365760" lvl="1" indent="0" algn="just">
              <a:lnSpc>
                <a:spcPct val="150000"/>
              </a:lnSpc>
              <a:buNone/>
            </a:pPr>
            <a:r>
              <a:rPr lang="en-US" dirty="0" smtClean="0"/>
              <a:t>	“Art. 63. The decree of legal separation shall have the following effects: (1) The spouses shall be entitled to live separately from each other but the marriage bonds shall not be severed; x </a:t>
            </a:r>
            <a:r>
              <a:rPr lang="en-US" dirty="0" err="1" smtClean="0"/>
              <a:t>x</a:t>
            </a:r>
            <a:r>
              <a:rPr lang="en-US" dirty="0" smtClean="0"/>
              <a:t> </a:t>
            </a:r>
            <a:r>
              <a:rPr lang="en-US" dirty="0" err="1" smtClean="0"/>
              <a:t>x</a:t>
            </a:r>
            <a:r>
              <a:rPr lang="en-US" dirty="0" smtClean="0"/>
              <a:t> </a:t>
            </a:r>
            <a:r>
              <a:rPr lang="en-US" b="1" dirty="0" smtClean="0"/>
              <a:t>(3) The custody of the minor children shall be awarded to the innocent spouse, subject to the provisions of Article 213 of this Code. </a:t>
            </a:r>
            <a:r>
              <a:rPr lang="en-US" dirty="0" smtClean="0"/>
              <a:t>x </a:t>
            </a:r>
            <a:r>
              <a:rPr lang="en-US" dirty="0" err="1" smtClean="0"/>
              <a:t>x</a:t>
            </a:r>
            <a:r>
              <a:rPr lang="en-US" dirty="0"/>
              <a:t> </a:t>
            </a:r>
            <a:r>
              <a:rPr lang="en-US" dirty="0" err="1" smtClean="0"/>
              <a:t>x</a:t>
            </a:r>
            <a:r>
              <a:rPr lang="en-US" b="1" dirty="0" smtClean="0"/>
              <a:t>”</a:t>
            </a:r>
            <a:r>
              <a:rPr lang="en-US" dirty="0" smtClean="0"/>
              <a:t>”</a:t>
            </a:r>
          </a:p>
        </p:txBody>
      </p:sp>
    </p:spTree>
    <p:extLst>
      <p:ext uri="{BB962C8B-B14F-4D97-AF65-F5344CB8AC3E}">
        <p14:creationId xmlns:p14="http://schemas.microsoft.com/office/powerpoint/2010/main" val="15727148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42" presetClass="entr" presetSubtype="0" fill="hold" grpId="0" nodeType="click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Effect transition="in" filter="fade">
                                      <p:cBhvr>
                                        <p:cTn id="13" dur="1000"/>
                                        <p:tgtEl>
                                          <p:spTgt spid="3">
                                            <p:txEl>
                                              <p:pRg st="0" end="0"/>
                                            </p:txEl>
                                          </p:spTgt>
                                        </p:tgtEl>
                                      </p:cBhvr>
                                    </p:animEffect>
                                    <p:anim calcmode="lin" valueType="num">
                                      <p:cBhvr>
                                        <p:cTn id="14"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5"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6" presetID="42" presetClass="entr" presetSubtype="0" fill="hold" grpId="0" nodeType="withEffect">
                                  <p:stCondLst>
                                    <p:cond delay="0"/>
                                  </p:stCondLst>
                                  <p:childTnLst>
                                    <p:set>
                                      <p:cBhvr>
                                        <p:cTn id="17" dur="1" fill="hold">
                                          <p:stCondLst>
                                            <p:cond delay="0"/>
                                          </p:stCondLst>
                                        </p:cTn>
                                        <p:tgtEl>
                                          <p:spTgt spid="3">
                                            <p:txEl>
                                              <p:pRg st="1" end="1"/>
                                            </p:txEl>
                                          </p:spTgt>
                                        </p:tgtEl>
                                        <p:attrNameLst>
                                          <p:attrName>style.visibility</p:attrName>
                                        </p:attrNameLst>
                                      </p:cBhvr>
                                      <p:to>
                                        <p:strVal val="visible"/>
                                      </p:to>
                                    </p:set>
                                    <p:animEffect transition="in" filter="fade">
                                      <p:cBhvr>
                                        <p:cTn id="18" dur="1000"/>
                                        <p:tgtEl>
                                          <p:spTgt spid="3">
                                            <p:txEl>
                                              <p:pRg st="1" end="1"/>
                                            </p:txEl>
                                          </p:spTgt>
                                        </p:tgtEl>
                                      </p:cBhvr>
                                    </p:animEffect>
                                    <p:anim calcmode="lin" valueType="num">
                                      <p:cBhvr>
                                        <p:cTn id="19"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0"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38200"/>
            <a:ext cx="6516445" cy="4884869"/>
          </a:xfrm>
        </p:spPr>
        <p:txBody>
          <a:bodyPr/>
          <a:lstStyle/>
          <a:p>
            <a:pPr marL="457200" indent="-457200">
              <a:buFont typeface="+mj-lt"/>
              <a:buAutoNum type="arabicPeriod" startAt="2"/>
            </a:pPr>
            <a:r>
              <a:rPr lang="en-US" dirty="0" smtClean="0"/>
              <a:t>Civil Code – Article 213</a:t>
            </a:r>
          </a:p>
          <a:p>
            <a:pPr marL="365760" lvl="1" indent="0">
              <a:buNone/>
            </a:pPr>
            <a:r>
              <a:rPr lang="en-US" dirty="0"/>
              <a:t>	</a:t>
            </a:r>
            <a:r>
              <a:rPr lang="en-US" dirty="0" smtClean="0"/>
              <a:t>“Article 213. In case of separation of the parents, parental authority shall be exercised by the parent designated by court. The court shall take into account all relevant considerations, especially the choice of the child over seven years of age, unless the parent chosen is unfit.</a:t>
            </a:r>
          </a:p>
          <a:p>
            <a:pPr marL="365760" lvl="1" indent="0">
              <a:buNone/>
            </a:pPr>
            <a:r>
              <a:rPr lang="en-US" dirty="0"/>
              <a:t>	</a:t>
            </a:r>
            <a:r>
              <a:rPr lang="en-US" dirty="0" smtClean="0"/>
              <a:t>No child under seven years of age shall be separated from the mother, unless the court finds compelling reasons to order otherwise.”</a:t>
            </a:r>
            <a:endParaRPr lang="en-US" dirty="0"/>
          </a:p>
        </p:txBody>
      </p:sp>
    </p:spTree>
    <p:extLst>
      <p:ext uri="{BB962C8B-B14F-4D97-AF65-F5344CB8AC3E}">
        <p14:creationId xmlns:p14="http://schemas.microsoft.com/office/powerpoint/2010/main" val="21012058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066800"/>
            <a:ext cx="6592645" cy="4724400"/>
          </a:xfrm>
        </p:spPr>
        <p:txBody>
          <a:bodyPr>
            <a:noAutofit/>
          </a:bodyPr>
          <a:lstStyle/>
          <a:p>
            <a:r>
              <a:rPr lang="en-US" sz="2800" dirty="0" smtClean="0"/>
              <a:t>Where a minor is under 10 years of age, the question as to which parent should the custody, care and control be awarded is a matter the sound discretion of the court.</a:t>
            </a:r>
          </a:p>
          <a:p>
            <a:pPr marL="0" indent="0">
              <a:buNone/>
            </a:pPr>
            <a:endParaRPr lang="en-US" sz="2800" dirty="0" smtClean="0"/>
          </a:p>
          <a:p>
            <a:r>
              <a:rPr lang="en-US" sz="2800" dirty="0" smtClean="0"/>
              <a:t>In all questions relating to the care, custody, education and property of the children, the latter’s welfare is paramount.</a:t>
            </a:r>
          </a:p>
        </p:txBody>
      </p:sp>
    </p:spTree>
    <p:extLst>
      <p:ext uri="{BB962C8B-B14F-4D97-AF65-F5344CB8AC3E}">
        <p14:creationId xmlns:p14="http://schemas.microsoft.com/office/powerpoint/2010/main" val="14581349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2" presetClass="entr" presetSubtype="4"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additive="base">
                                        <p:cTn id="14"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1" y="914400"/>
            <a:ext cx="6172200" cy="4580069"/>
          </a:xfrm>
        </p:spPr>
        <p:txBody>
          <a:bodyPr>
            <a:normAutofit lnSpcReduction="10000"/>
          </a:bodyPr>
          <a:lstStyle/>
          <a:p>
            <a:endParaRPr lang="en-US" dirty="0" smtClean="0"/>
          </a:p>
          <a:p>
            <a:r>
              <a:rPr lang="en-US" dirty="0" smtClean="0"/>
              <a:t>Parental </a:t>
            </a:r>
            <a:r>
              <a:rPr lang="en-US" dirty="0"/>
              <a:t>authority and responsibility are inalienable and may not be transferred or renounced </a:t>
            </a:r>
            <a:r>
              <a:rPr lang="en-US" u="sng" dirty="0"/>
              <a:t>except</a:t>
            </a:r>
            <a:r>
              <a:rPr lang="en-US" dirty="0"/>
              <a:t> in cases authorized by law</a:t>
            </a:r>
            <a:r>
              <a:rPr lang="en-US" dirty="0" smtClean="0"/>
              <a:t>.</a:t>
            </a:r>
          </a:p>
          <a:p>
            <a:pPr marL="0" indent="0">
              <a:buNone/>
            </a:pPr>
            <a:endParaRPr lang="en-US" dirty="0"/>
          </a:p>
          <a:p>
            <a:pPr lvl="1"/>
            <a:r>
              <a:rPr lang="en-US" dirty="0" smtClean="0"/>
              <a:t>Adoption</a:t>
            </a:r>
          </a:p>
          <a:p>
            <a:pPr lvl="1"/>
            <a:endParaRPr lang="en-US" dirty="0" smtClean="0"/>
          </a:p>
          <a:p>
            <a:pPr lvl="1"/>
            <a:r>
              <a:rPr lang="en-US" dirty="0" smtClean="0"/>
              <a:t>Guardianship</a:t>
            </a:r>
          </a:p>
          <a:p>
            <a:pPr marL="365760" lvl="1" indent="0">
              <a:buNone/>
            </a:pPr>
            <a:endParaRPr lang="en-US" dirty="0" smtClean="0"/>
          </a:p>
          <a:p>
            <a:pPr lvl="1"/>
            <a:r>
              <a:rPr lang="en-US" dirty="0" smtClean="0"/>
              <a:t>Surrender to a children’s home or an orphan institution</a:t>
            </a:r>
          </a:p>
        </p:txBody>
      </p:sp>
    </p:spTree>
    <p:extLst>
      <p:ext uri="{BB962C8B-B14F-4D97-AF65-F5344CB8AC3E}">
        <p14:creationId xmlns:p14="http://schemas.microsoft.com/office/powerpoint/2010/main" val="17438810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1000"/>
                                        <p:tgtEl>
                                          <p:spTgt spid="3">
                                            <p:txEl>
                                              <p:pRg st="1" end="1"/>
                                            </p:txEl>
                                          </p:spTgt>
                                        </p:tgtEl>
                                      </p:cBhvr>
                                    </p:animEffect>
                                    <p:anim calcmode="lin" valueType="num">
                                      <p:cBhvr>
                                        <p:cTn id="8"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Effect transition="in" filter="fade">
                                      <p:cBhvr>
                                        <p:cTn id="14" dur="1000"/>
                                        <p:tgtEl>
                                          <p:spTgt spid="3">
                                            <p:txEl>
                                              <p:pRg st="3" end="3"/>
                                            </p:txEl>
                                          </p:spTgt>
                                        </p:tgtEl>
                                      </p:cBhvr>
                                    </p:animEffect>
                                    <p:anim calcmode="lin" valueType="num">
                                      <p:cBhvr>
                                        <p:cTn id="1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animEffect transition="in" filter="fade">
                                      <p:cBhvr>
                                        <p:cTn id="21" dur="1000"/>
                                        <p:tgtEl>
                                          <p:spTgt spid="3">
                                            <p:txEl>
                                              <p:pRg st="5" end="5"/>
                                            </p:txEl>
                                          </p:spTgt>
                                        </p:tgtEl>
                                      </p:cBhvr>
                                    </p:animEffect>
                                    <p:anim calcmode="lin" valueType="num">
                                      <p:cBhvr>
                                        <p:cTn id="22"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fade">
                                      <p:cBhvr>
                                        <p:cTn id="28" dur="1000"/>
                                        <p:tgtEl>
                                          <p:spTgt spid="3">
                                            <p:txEl>
                                              <p:pRg st="7" end="7"/>
                                            </p:txEl>
                                          </p:spTgt>
                                        </p:tgtEl>
                                      </p:cBhvr>
                                    </p:animEffect>
                                    <p:anim calcmode="lin" valueType="num">
                                      <p:cBhvr>
                                        <p:cTn id="2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1596</TotalTime>
  <Words>1639</Words>
  <Application>Microsoft Office PowerPoint</Application>
  <PresentationFormat>On-screen Show (4:3)</PresentationFormat>
  <Paragraphs>177</Paragraphs>
  <Slides>34</Slides>
  <Notes>6</Notes>
  <HiddenSlides>0</HiddenSlides>
  <MMClips>0</MMClips>
  <ScaleCrop>false</ScaleCrop>
  <HeadingPairs>
    <vt:vector size="4" baseType="variant">
      <vt:variant>
        <vt:lpstr>Theme</vt:lpstr>
      </vt:variant>
      <vt:variant>
        <vt:i4>1</vt:i4>
      </vt:variant>
      <vt:variant>
        <vt:lpstr>Slide Titles</vt:lpstr>
      </vt:variant>
      <vt:variant>
        <vt:i4>34</vt:i4>
      </vt:variant>
    </vt:vector>
  </HeadingPairs>
  <TitlesOfParts>
    <vt:vector size="35" baseType="lpstr">
      <vt:lpstr>Pushpin</vt:lpstr>
      <vt:lpstr>Rules on Custody of Children</vt:lpstr>
      <vt:lpstr>Proceedings as to child whose parents are separated</vt:lpstr>
      <vt:lpstr>PowerPoint Presentation</vt:lpstr>
      <vt:lpstr>PowerPoint Presentation</vt:lpstr>
      <vt:lpstr>PowerPoint Presentation</vt:lpstr>
      <vt:lpstr>Substantive Basis</vt:lpstr>
      <vt:lpstr>PowerPoint Presentation</vt:lpstr>
      <vt:lpstr>PowerPoint Presentation</vt:lpstr>
      <vt:lpstr>PowerPoint Presentation</vt:lpstr>
      <vt:lpstr>Procedure on Custody of Minors</vt:lpstr>
      <vt:lpstr>PowerPoint Presentation</vt:lpstr>
      <vt:lpstr>PowerPoint Presentation</vt:lpstr>
      <vt:lpstr>Order of preference </vt:lpstr>
      <vt:lpstr>Rule on Custody of Minors and Writ of Habeas Corpus in Relation to Custody of Minors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Petition for writ of habeas corpus</vt:lpstr>
      <vt:lpstr>PowerPoint Presentation</vt:lpstr>
      <vt:lpstr>PowerPoint Presentation</vt:lpstr>
      <vt:lpstr>Proceedings as to Vagrant or Abused Child</vt:lpstr>
      <vt:lpstr>PowerPoint Presentation</vt:lpstr>
      <vt:lpstr>Case: Suarez vs. Court of Appeals</vt:lpstr>
      <vt:lpstr>RESCISSION AND REVOCATION OF ADOPTION</vt:lpstr>
      <vt:lpstr>PowerPoint Presentation</vt:lpstr>
      <vt:lpstr>Application of Revocation of Adoption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Rules on Custody of Children</dc:title>
  <dc:creator>User</dc:creator>
  <cp:lastModifiedBy>User</cp:lastModifiedBy>
  <cp:revision>37</cp:revision>
  <dcterms:created xsi:type="dcterms:W3CDTF">2016-02-21T04:00:52Z</dcterms:created>
  <dcterms:modified xsi:type="dcterms:W3CDTF">2016-02-24T07:19:34Z</dcterms:modified>
</cp:coreProperties>
</file>