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00" autoAdjust="0"/>
    <p:restoredTop sz="94660"/>
  </p:normalViewPr>
  <p:slideViewPr>
    <p:cSldViewPr>
      <p:cViewPr varScale="1">
        <p:scale>
          <a:sx n="68" d="100"/>
          <a:sy n="68" d="100"/>
        </p:scale>
        <p:origin x="-14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92A716A-924A-4878-8ADA-4D038861FF32}" type="datetimeFigureOut">
              <a:rPr lang="en-US" smtClean="0"/>
              <a:pPr/>
              <a:t>2/16/2016</a:t>
            </a:fld>
            <a:endParaRPr lang="en-PH"/>
          </a:p>
        </p:txBody>
      </p:sp>
      <p:sp>
        <p:nvSpPr>
          <p:cNvPr id="17" name="Footer Placeholder 16"/>
          <p:cNvSpPr>
            <a:spLocks noGrp="1"/>
          </p:cNvSpPr>
          <p:nvPr>
            <p:ph type="ftr" sz="quarter" idx="11"/>
          </p:nvPr>
        </p:nvSpPr>
        <p:spPr/>
        <p:txBody>
          <a:bodyPr/>
          <a:lstStyle/>
          <a:p>
            <a:endParaRPr lang="en-PH"/>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3C0266B-956B-4A02-991A-043DB91D4D35}" type="slidenum">
              <a:rPr lang="en-PH" smtClean="0"/>
              <a:pPr/>
              <a:t>‹#›</a:t>
            </a:fld>
            <a:endParaRPr lang="en-PH"/>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2A716A-924A-4878-8ADA-4D038861FF32}" type="datetimeFigureOut">
              <a:rPr lang="en-US" smtClean="0"/>
              <a:pPr/>
              <a:t>2/16/2016</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23C0266B-956B-4A02-991A-043DB91D4D35}" type="slidenum">
              <a:rPr lang="en-PH" smtClean="0"/>
              <a:pPr/>
              <a:t>‹#›</a:t>
            </a:fld>
            <a:endParaRPr lang="en-P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2A716A-924A-4878-8ADA-4D038861FF32}" type="datetimeFigureOut">
              <a:rPr lang="en-US" smtClean="0"/>
              <a:pPr/>
              <a:t>2/16/2016</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23C0266B-956B-4A02-991A-043DB91D4D35}" type="slidenum">
              <a:rPr lang="en-PH" smtClean="0"/>
              <a:pPr/>
              <a:t>‹#›</a:t>
            </a:fld>
            <a:endParaRPr lang="en-P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92A716A-924A-4878-8ADA-4D038861FF32}" type="datetimeFigureOut">
              <a:rPr lang="en-US" smtClean="0"/>
              <a:pPr/>
              <a:t>2/16/2016</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23C0266B-956B-4A02-991A-043DB91D4D35}" type="slidenum">
              <a:rPr lang="en-PH" smtClean="0"/>
              <a:pPr/>
              <a:t>‹#›</a:t>
            </a:fld>
            <a:endParaRPr lang="en-PH"/>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92A716A-924A-4878-8ADA-4D038861FF32}" type="datetimeFigureOut">
              <a:rPr lang="en-US" smtClean="0"/>
              <a:pPr/>
              <a:t>2/16/2016</a:t>
            </a:fld>
            <a:endParaRPr lang="en-PH"/>
          </a:p>
        </p:txBody>
      </p:sp>
      <p:sp>
        <p:nvSpPr>
          <p:cNvPr id="5" name="Footer Placeholder 4"/>
          <p:cNvSpPr>
            <a:spLocks noGrp="1"/>
          </p:cNvSpPr>
          <p:nvPr>
            <p:ph type="ftr" sz="quarter" idx="11"/>
          </p:nvPr>
        </p:nvSpPr>
        <p:spPr>
          <a:xfrm>
            <a:off x="800100" y="6172200"/>
            <a:ext cx="4000500" cy="457200"/>
          </a:xfrm>
        </p:spPr>
        <p:txBody>
          <a:bodyPr/>
          <a:lstStyle/>
          <a:p>
            <a:endParaRPr lang="en-PH"/>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3C0266B-956B-4A02-991A-043DB91D4D35}" type="slidenum">
              <a:rPr lang="en-PH" smtClean="0"/>
              <a:pPr/>
              <a:t>‹#›</a:t>
            </a:fld>
            <a:endParaRPr lang="en-PH"/>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92A716A-924A-4878-8ADA-4D038861FF32}" type="datetimeFigureOut">
              <a:rPr lang="en-US" smtClean="0"/>
              <a:pPr/>
              <a:t>2/16/2016</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23C0266B-956B-4A02-991A-043DB91D4D35}" type="slidenum">
              <a:rPr lang="en-PH" smtClean="0"/>
              <a:pPr/>
              <a:t>‹#›</a:t>
            </a:fld>
            <a:endParaRPr lang="en-PH"/>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92A716A-924A-4878-8ADA-4D038861FF32}" type="datetimeFigureOut">
              <a:rPr lang="en-US" smtClean="0"/>
              <a:pPr/>
              <a:t>2/16/2016</a:t>
            </a:fld>
            <a:endParaRPr lang="en-PH"/>
          </a:p>
        </p:txBody>
      </p:sp>
      <p:sp>
        <p:nvSpPr>
          <p:cNvPr id="8" name="Footer Placeholder 7"/>
          <p:cNvSpPr>
            <a:spLocks noGrp="1"/>
          </p:cNvSpPr>
          <p:nvPr>
            <p:ph type="ftr" sz="quarter" idx="11"/>
          </p:nvPr>
        </p:nvSpPr>
        <p:spPr/>
        <p:txBody>
          <a:bodyPr/>
          <a:lstStyle/>
          <a:p>
            <a:endParaRPr lang="en-PH"/>
          </a:p>
        </p:txBody>
      </p:sp>
      <p:sp>
        <p:nvSpPr>
          <p:cNvPr id="9" name="Slide Number Placeholder 8"/>
          <p:cNvSpPr>
            <a:spLocks noGrp="1"/>
          </p:cNvSpPr>
          <p:nvPr>
            <p:ph type="sldNum" sz="quarter" idx="12"/>
          </p:nvPr>
        </p:nvSpPr>
        <p:spPr/>
        <p:txBody>
          <a:bodyPr/>
          <a:lstStyle/>
          <a:p>
            <a:fld id="{23C0266B-956B-4A02-991A-043DB91D4D35}" type="slidenum">
              <a:rPr lang="en-PH" smtClean="0"/>
              <a:pPr/>
              <a:t>‹#›</a:t>
            </a:fld>
            <a:endParaRPr lang="en-PH"/>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92A716A-924A-4878-8ADA-4D038861FF32}" type="datetimeFigureOut">
              <a:rPr lang="en-US" smtClean="0"/>
              <a:pPr/>
              <a:t>2/16/2016</a:t>
            </a:fld>
            <a:endParaRPr lang="en-PH"/>
          </a:p>
        </p:txBody>
      </p:sp>
      <p:sp>
        <p:nvSpPr>
          <p:cNvPr id="4" name="Footer Placeholder 3"/>
          <p:cNvSpPr>
            <a:spLocks noGrp="1"/>
          </p:cNvSpPr>
          <p:nvPr>
            <p:ph type="ftr" sz="quarter" idx="11"/>
          </p:nvPr>
        </p:nvSpPr>
        <p:spPr/>
        <p:txBody>
          <a:bodyPr/>
          <a:lstStyle/>
          <a:p>
            <a:endParaRPr lang="en-PH"/>
          </a:p>
        </p:txBody>
      </p:sp>
      <p:sp>
        <p:nvSpPr>
          <p:cNvPr id="5" name="Slide Number Placeholder 4"/>
          <p:cNvSpPr>
            <a:spLocks noGrp="1"/>
          </p:cNvSpPr>
          <p:nvPr>
            <p:ph type="sldNum" sz="quarter" idx="12"/>
          </p:nvPr>
        </p:nvSpPr>
        <p:spPr/>
        <p:txBody>
          <a:bodyPr/>
          <a:lstStyle/>
          <a:p>
            <a:fld id="{23C0266B-956B-4A02-991A-043DB91D4D35}" type="slidenum">
              <a:rPr lang="en-PH" smtClean="0"/>
              <a:pPr/>
              <a:t>‹#›</a:t>
            </a:fld>
            <a:endParaRPr lang="en-P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2A716A-924A-4878-8ADA-4D038861FF32}" type="datetimeFigureOut">
              <a:rPr lang="en-US" smtClean="0"/>
              <a:pPr/>
              <a:t>2/16/2016</a:t>
            </a:fld>
            <a:endParaRPr lang="en-PH"/>
          </a:p>
        </p:txBody>
      </p:sp>
      <p:sp>
        <p:nvSpPr>
          <p:cNvPr id="3" name="Footer Placeholder 2"/>
          <p:cNvSpPr>
            <a:spLocks noGrp="1"/>
          </p:cNvSpPr>
          <p:nvPr>
            <p:ph type="ftr" sz="quarter" idx="11"/>
          </p:nvPr>
        </p:nvSpPr>
        <p:spPr/>
        <p:txBody>
          <a:bodyPr/>
          <a:lstStyle/>
          <a:p>
            <a:endParaRPr lang="en-PH"/>
          </a:p>
        </p:txBody>
      </p:sp>
      <p:sp>
        <p:nvSpPr>
          <p:cNvPr id="4" name="Slide Number Placeholder 3"/>
          <p:cNvSpPr>
            <a:spLocks noGrp="1"/>
          </p:cNvSpPr>
          <p:nvPr>
            <p:ph type="sldNum" sz="quarter" idx="12"/>
          </p:nvPr>
        </p:nvSpPr>
        <p:spPr/>
        <p:txBody>
          <a:bodyPr/>
          <a:lstStyle/>
          <a:p>
            <a:fld id="{23C0266B-956B-4A02-991A-043DB91D4D35}" type="slidenum">
              <a:rPr lang="en-PH" smtClean="0"/>
              <a:pPr/>
              <a:t>‹#›</a:t>
            </a:fld>
            <a:endParaRPr lang="en-P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92A716A-924A-4878-8ADA-4D038861FF32}" type="datetimeFigureOut">
              <a:rPr lang="en-US" smtClean="0"/>
              <a:pPr/>
              <a:t>2/16/2016</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23C0266B-956B-4A02-991A-043DB91D4D35}" type="slidenum">
              <a:rPr lang="en-PH" smtClean="0"/>
              <a:pPr/>
              <a:t>‹#›</a:t>
            </a:fld>
            <a:endParaRPr lang="en-PH"/>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92A716A-924A-4878-8ADA-4D038861FF32}" type="datetimeFigureOut">
              <a:rPr lang="en-US" smtClean="0"/>
              <a:pPr/>
              <a:t>2/16/2016</a:t>
            </a:fld>
            <a:endParaRPr lang="en-PH"/>
          </a:p>
        </p:txBody>
      </p:sp>
      <p:sp>
        <p:nvSpPr>
          <p:cNvPr id="6" name="Footer Placeholder 5"/>
          <p:cNvSpPr>
            <a:spLocks noGrp="1"/>
          </p:cNvSpPr>
          <p:nvPr>
            <p:ph type="ftr" sz="quarter" idx="11"/>
          </p:nvPr>
        </p:nvSpPr>
        <p:spPr>
          <a:xfrm>
            <a:off x="914400" y="6172200"/>
            <a:ext cx="3886200" cy="457200"/>
          </a:xfrm>
        </p:spPr>
        <p:txBody>
          <a:bodyPr/>
          <a:lstStyle/>
          <a:p>
            <a:endParaRPr lang="en-PH"/>
          </a:p>
        </p:txBody>
      </p:sp>
      <p:sp>
        <p:nvSpPr>
          <p:cNvPr id="7" name="Slide Number Placeholder 6"/>
          <p:cNvSpPr>
            <a:spLocks noGrp="1"/>
          </p:cNvSpPr>
          <p:nvPr>
            <p:ph type="sldNum" sz="quarter" idx="12"/>
          </p:nvPr>
        </p:nvSpPr>
        <p:spPr>
          <a:xfrm>
            <a:off x="146304" y="6208776"/>
            <a:ext cx="457200" cy="457200"/>
          </a:xfrm>
        </p:spPr>
        <p:txBody>
          <a:bodyPr/>
          <a:lstStyle/>
          <a:p>
            <a:fld id="{23C0266B-956B-4A02-991A-043DB91D4D35}" type="slidenum">
              <a:rPr lang="en-PH" smtClean="0"/>
              <a:pPr/>
              <a:t>‹#›</a:t>
            </a:fld>
            <a:endParaRPr lang="en-PH"/>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92A716A-924A-4878-8ADA-4D038861FF32}" type="datetimeFigureOut">
              <a:rPr lang="en-US" smtClean="0"/>
              <a:pPr/>
              <a:t>2/16/2016</a:t>
            </a:fld>
            <a:endParaRPr lang="en-PH"/>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PH"/>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3C0266B-956B-4A02-991A-043DB91D4D35}" type="slidenum">
              <a:rPr lang="en-PH" smtClean="0"/>
              <a:pPr/>
              <a:t>‹#›</a:t>
            </a:fld>
            <a:endParaRPr lang="en-PH"/>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PH" sz="4400" b="1" dirty="0" smtClean="0"/>
              <a:t>Selling and Encumbering property of ward</a:t>
            </a:r>
            <a:endParaRPr lang="en-PH" sz="4400" b="1" dirty="0"/>
          </a:p>
        </p:txBody>
      </p:sp>
      <p:sp>
        <p:nvSpPr>
          <p:cNvPr id="2" name="Title 1"/>
          <p:cNvSpPr>
            <a:spLocks noGrp="1"/>
          </p:cNvSpPr>
          <p:nvPr>
            <p:ph type="ctrTitle"/>
          </p:nvPr>
        </p:nvSpPr>
        <p:spPr/>
        <p:txBody>
          <a:bodyPr>
            <a:normAutofit/>
          </a:bodyPr>
          <a:lstStyle/>
          <a:p>
            <a:r>
              <a:rPr lang="en-PH" sz="4800" dirty="0" smtClean="0"/>
              <a:t>Rule 95</a:t>
            </a:r>
            <a:endParaRPr lang="en-PH"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2163762"/>
          </a:xfrm>
        </p:spPr>
        <p:txBody>
          <a:bodyPr>
            <a:normAutofit fontScale="90000"/>
          </a:bodyPr>
          <a:lstStyle/>
          <a:p>
            <a:pPr algn="ctr"/>
            <a:r>
              <a:rPr lang="en-PH" b="1" dirty="0" smtClean="0"/>
              <a:t/>
            </a:r>
            <a:br>
              <a:rPr lang="en-PH" b="1" dirty="0" smtClean="0"/>
            </a:br>
            <a:r>
              <a:rPr lang="en-PH" b="1" dirty="0" smtClean="0"/>
              <a:t/>
            </a:r>
            <a:br>
              <a:rPr lang="en-PH" b="1" dirty="0" smtClean="0"/>
            </a:br>
            <a:r>
              <a:rPr lang="en-PH" b="1" dirty="0" smtClean="0"/>
              <a:t>Remedy against Order of the court authorizing  the Guardian to sell the Ward’s Property </a:t>
            </a:r>
            <a:endParaRPr lang="en-PH" b="1" dirty="0"/>
          </a:p>
        </p:txBody>
      </p:sp>
      <p:sp>
        <p:nvSpPr>
          <p:cNvPr id="3" name="Content Placeholder 2"/>
          <p:cNvSpPr>
            <a:spLocks noGrp="1"/>
          </p:cNvSpPr>
          <p:nvPr>
            <p:ph sz="quarter" idx="1"/>
          </p:nvPr>
        </p:nvSpPr>
        <p:spPr>
          <a:xfrm>
            <a:off x="914400" y="2057400"/>
            <a:ext cx="7772400" cy="3962400"/>
          </a:xfrm>
        </p:spPr>
        <p:txBody>
          <a:bodyPr>
            <a:normAutofit/>
          </a:bodyPr>
          <a:lstStyle/>
          <a:p>
            <a:pPr>
              <a:buNone/>
            </a:pPr>
            <a:r>
              <a:rPr lang="en-PH" sz="3600" dirty="0" smtClean="0"/>
              <a:t>     </a:t>
            </a:r>
          </a:p>
          <a:p>
            <a:pPr>
              <a:buNone/>
            </a:pPr>
            <a:r>
              <a:rPr lang="en-PH" sz="3600" dirty="0" smtClean="0"/>
              <a:t>      </a:t>
            </a:r>
          </a:p>
          <a:p>
            <a:pPr>
              <a:buNone/>
            </a:pPr>
            <a:r>
              <a:rPr lang="en-PH" sz="3600" dirty="0" smtClean="0"/>
              <a:t>       Appeal </a:t>
            </a:r>
            <a:r>
              <a:rPr lang="en-PH" sz="3600" dirty="0" smtClean="0"/>
              <a:t>is </a:t>
            </a:r>
            <a:r>
              <a:rPr lang="en-PH" sz="3600" dirty="0" smtClean="0"/>
              <a:t>the proper remedy against it.</a:t>
            </a:r>
            <a:endParaRPr lang="en-PH"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401762"/>
          </a:xfrm>
        </p:spPr>
        <p:txBody>
          <a:bodyPr>
            <a:normAutofit fontScale="90000"/>
          </a:bodyPr>
          <a:lstStyle/>
          <a:p>
            <a:pPr algn="just"/>
            <a:r>
              <a:rPr lang="en-PH" dirty="0" smtClean="0"/>
              <a:t> </a:t>
            </a:r>
            <a:r>
              <a:rPr lang="en-PH" sz="4900" b="1" dirty="0" smtClean="0"/>
              <a:t>The court may authorize and require guardian to:</a:t>
            </a:r>
            <a:endParaRPr lang="en-PH" sz="4900" b="1" dirty="0"/>
          </a:p>
        </p:txBody>
      </p:sp>
      <p:sp>
        <p:nvSpPr>
          <p:cNvPr id="3" name="Content Placeholder 2"/>
          <p:cNvSpPr>
            <a:spLocks noGrp="1"/>
          </p:cNvSpPr>
          <p:nvPr>
            <p:ph sz="quarter" idx="1"/>
          </p:nvPr>
        </p:nvSpPr>
        <p:spPr>
          <a:xfrm>
            <a:off x="914400" y="1905000"/>
            <a:ext cx="7772400" cy="4114800"/>
          </a:xfrm>
        </p:spPr>
        <p:txBody>
          <a:bodyPr>
            <a:normAutofit/>
          </a:bodyPr>
          <a:lstStyle/>
          <a:p>
            <a:pPr algn="just">
              <a:buNone/>
            </a:pPr>
            <a:r>
              <a:rPr lang="en-PH" sz="3600" dirty="0" smtClean="0"/>
              <a:t>     To invest the proceeds of sale and encumbrances and any other of his ward’s money  in his hands, in real estate or otherwise as shall be for the best interest of all concerned.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706562"/>
          </a:xfrm>
        </p:spPr>
        <p:txBody>
          <a:bodyPr>
            <a:noAutofit/>
          </a:bodyPr>
          <a:lstStyle/>
          <a:p>
            <a:pPr algn="ctr"/>
            <a:r>
              <a:rPr lang="en-PH" sz="4400" b="1" dirty="0" smtClean="0"/>
              <a:t>Duty of Guardian in Investing the Wards Money</a:t>
            </a:r>
            <a:endParaRPr lang="en-PH" sz="4400" b="1" dirty="0"/>
          </a:p>
        </p:txBody>
      </p:sp>
      <p:sp>
        <p:nvSpPr>
          <p:cNvPr id="3" name="Content Placeholder 2"/>
          <p:cNvSpPr>
            <a:spLocks noGrp="1"/>
          </p:cNvSpPr>
          <p:nvPr>
            <p:ph sz="quarter" idx="1"/>
          </p:nvPr>
        </p:nvSpPr>
        <p:spPr>
          <a:xfrm>
            <a:off x="914400" y="2133600"/>
            <a:ext cx="7772400" cy="3886200"/>
          </a:xfrm>
        </p:spPr>
        <p:txBody>
          <a:bodyPr>
            <a:normAutofit fontScale="92500" lnSpcReduction="20000"/>
          </a:bodyPr>
          <a:lstStyle/>
          <a:p>
            <a:pPr algn="just">
              <a:buNone/>
            </a:pPr>
            <a:r>
              <a:rPr lang="en-PH" dirty="0" smtClean="0"/>
              <a:t>  </a:t>
            </a:r>
            <a:r>
              <a:rPr lang="en-PH" sz="3600" dirty="0" smtClean="0"/>
              <a:t>     The guardian normally the proper custodian of the moneys arising from the sale of the ward’s land. It is the guardian’s duty to apply the proceeds to the purposes for which the land was sold. If the sale was ordered for reinvestment, the guardian has no right to apply proceeds for the support of the ward unless necessity therefore, arising after the order of sale, is clearly established.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2011362"/>
          </a:xfrm>
        </p:spPr>
        <p:txBody>
          <a:bodyPr>
            <a:noAutofit/>
          </a:bodyPr>
          <a:lstStyle/>
          <a:p>
            <a:pPr algn="ctr"/>
            <a:r>
              <a:rPr lang="en-PH" sz="4400" b="1" dirty="0" smtClean="0"/>
              <a:t>Once the ward reaches majority or becomes entitled to the proceeds</a:t>
            </a:r>
            <a:endParaRPr lang="en-PH" sz="4400" b="1" dirty="0"/>
          </a:p>
        </p:txBody>
      </p:sp>
      <p:sp>
        <p:nvSpPr>
          <p:cNvPr id="3" name="Content Placeholder 2"/>
          <p:cNvSpPr>
            <a:spLocks noGrp="1"/>
          </p:cNvSpPr>
          <p:nvPr>
            <p:ph sz="quarter" idx="1"/>
          </p:nvPr>
        </p:nvSpPr>
        <p:spPr>
          <a:xfrm>
            <a:off x="914400" y="2362200"/>
            <a:ext cx="7772400" cy="3657600"/>
          </a:xfrm>
        </p:spPr>
        <p:txBody>
          <a:bodyPr/>
          <a:lstStyle/>
          <a:p>
            <a:pPr>
              <a:buNone/>
            </a:pPr>
            <a:r>
              <a:rPr lang="en-PH" dirty="0" smtClean="0"/>
              <a:t>    </a:t>
            </a:r>
          </a:p>
          <a:p>
            <a:pPr>
              <a:buNone/>
            </a:pPr>
            <a:r>
              <a:rPr lang="en-PH" smtClean="0"/>
              <a:t>       </a:t>
            </a:r>
            <a:r>
              <a:rPr lang="en-PH" sz="3600" dirty="0" smtClean="0"/>
              <a:t>It is the duty of the guardian to account for and return them over to him and he cannot refuse to do so.</a:t>
            </a:r>
            <a:endParaRPr lang="en-PH"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228600"/>
            <a:ext cx="7772400" cy="5791200"/>
          </a:xfrm>
        </p:spPr>
        <p:txBody>
          <a:bodyPr>
            <a:normAutofit fontScale="85000" lnSpcReduction="10000"/>
          </a:bodyPr>
          <a:lstStyle/>
          <a:p>
            <a:pPr algn="ctr">
              <a:buNone/>
            </a:pPr>
            <a:endParaRPr lang="en-PH" sz="4000" b="1" dirty="0" smtClean="0"/>
          </a:p>
          <a:p>
            <a:pPr algn="ctr">
              <a:buNone/>
            </a:pPr>
            <a:r>
              <a:rPr lang="en-PH" sz="4000" b="1" dirty="0" smtClean="0"/>
              <a:t>EN BANC</a:t>
            </a:r>
            <a:endParaRPr lang="en-PH" sz="4000" dirty="0" smtClean="0"/>
          </a:p>
          <a:p>
            <a:pPr algn="ctr">
              <a:buNone/>
            </a:pPr>
            <a:r>
              <a:rPr lang="en-PH" sz="4000" b="1" dirty="0" smtClean="0"/>
              <a:t>[G.R. No. L-8477.  May 31, 1956.]</a:t>
            </a:r>
            <a:endParaRPr lang="en-PH" sz="4000" dirty="0" smtClean="0"/>
          </a:p>
          <a:p>
            <a:pPr algn="ctr">
              <a:buNone/>
            </a:pPr>
            <a:r>
              <a:rPr lang="en-PH" sz="4000" b="1" dirty="0" smtClean="0"/>
              <a:t>THE PHILIPPINE TRUST COMPANY, as Guardian of the Property of the minor, MARIANO L. BERNARDO, </a:t>
            </a:r>
            <a:r>
              <a:rPr lang="en-PH" sz="4000" b="1" i="1" dirty="0" smtClean="0"/>
              <a:t>Petitioner</a:t>
            </a:r>
            <a:r>
              <a:rPr lang="en-PH" sz="4000" b="1" dirty="0" smtClean="0"/>
              <a:t>, </a:t>
            </a:r>
          </a:p>
          <a:p>
            <a:pPr algn="ctr">
              <a:buNone/>
            </a:pPr>
            <a:r>
              <a:rPr lang="en-PH" sz="4000" b="1" dirty="0" smtClean="0"/>
              <a:t>vs. </a:t>
            </a:r>
          </a:p>
          <a:p>
            <a:pPr algn="ctr">
              <a:buNone/>
            </a:pPr>
            <a:r>
              <a:rPr lang="en-PH" sz="4000" b="1" dirty="0" smtClean="0"/>
              <a:t>SOCORRO ROLDAN</a:t>
            </a:r>
            <a:r>
              <a:rPr lang="en-PH" sz="4000" b="1" dirty="0" smtClean="0"/>
              <a:t>, </a:t>
            </a:r>
            <a:r>
              <a:rPr lang="en-PH" sz="4000" b="1" dirty="0" smtClean="0"/>
              <a:t>FIDEL C. RAMOS and EMILIO CRUZ, </a:t>
            </a:r>
            <a:r>
              <a:rPr lang="en-PH" sz="4000" b="1" i="1" dirty="0" smtClean="0"/>
              <a:t>Respondents</a:t>
            </a:r>
            <a:r>
              <a:rPr lang="en-PH" sz="4000" b="1" dirty="0" smtClean="0"/>
              <a:t>.</a:t>
            </a:r>
            <a:endParaRPr lang="en-PH" sz="4000" dirty="0" smtClean="0"/>
          </a:p>
          <a:p>
            <a:pPr algn="ctr">
              <a:buNone/>
            </a:pPr>
            <a:r>
              <a:rPr lang="en-PH" sz="4000" dirty="0" smtClean="0"/>
              <a:t> </a:t>
            </a:r>
          </a:p>
          <a:p>
            <a:pPr algn="ctr">
              <a:buNone/>
            </a:pPr>
            <a:endParaRPr lang="en-PH" sz="4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Facts of the Case</a:t>
            </a:r>
            <a:endParaRPr lang="en-PH" dirty="0"/>
          </a:p>
        </p:txBody>
      </p:sp>
      <p:sp>
        <p:nvSpPr>
          <p:cNvPr id="3" name="Content Placeholder 2"/>
          <p:cNvSpPr>
            <a:spLocks noGrp="1"/>
          </p:cNvSpPr>
          <p:nvPr>
            <p:ph sz="quarter" idx="1"/>
          </p:nvPr>
        </p:nvSpPr>
        <p:spPr/>
        <p:txBody>
          <a:bodyPr>
            <a:normAutofit fontScale="92500" lnSpcReduction="10000"/>
          </a:bodyPr>
          <a:lstStyle/>
          <a:p>
            <a:pPr algn="just">
              <a:buNone/>
            </a:pPr>
            <a:r>
              <a:rPr lang="en-PH" dirty="0" smtClean="0"/>
              <a:t>               As guardian of the property of the minor Mariano L. Bernardo, the Philippine Trust Company filed in the Manila court of first instance a complaint to annul two contracts regarding 17 parcels of land: (a) sale thereof by Socorro </a:t>
            </a:r>
            <a:r>
              <a:rPr lang="en-PH" dirty="0" err="1" smtClean="0"/>
              <a:t>Roldan</a:t>
            </a:r>
            <a:r>
              <a:rPr lang="en-PH" dirty="0" smtClean="0"/>
              <a:t>, as guardian of said minor, to Fidel C. Ramos;  (b) sale thereof by Fidel C. Ramos to Socorro </a:t>
            </a:r>
            <a:r>
              <a:rPr lang="en-PH" dirty="0" err="1" smtClean="0"/>
              <a:t>Roldan</a:t>
            </a:r>
            <a:r>
              <a:rPr lang="en-PH" dirty="0" smtClean="0"/>
              <a:t> personally. The complaint likewise sought to annul a conveyance of four out of the said seventeen parcels by Socorro </a:t>
            </a:r>
            <a:r>
              <a:rPr lang="en-PH" dirty="0" err="1" smtClean="0"/>
              <a:t>Roldan</a:t>
            </a:r>
            <a:r>
              <a:rPr lang="en-PH" dirty="0" smtClean="0"/>
              <a:t> to Emilio Cruz.</a:t>
            </a:r>
          </a:p>
          <a:p>
            <a:pPr algn="just">
              <a:buNone/>
            </a:pPr>
            <a:r>
              <a:rPr lang="en-PH" dirty="0" smtClean="0"/>
              <a:t>            The action rests on the proposition that the first two sales were in reality a sale by the guardian to herself . As to the third conveyance, it is also ineffective, because Socorro </a:t>
            </a:r>
            <a:r>
              <a:rPr lang="en-PH" dirty="0" err="1" smtClean="0"/>
              <a:t>Roldan</a:t>
            </a:r>
            <a:r>
              <a:rPr lang="en-PH" dirty="0" smtClean="0"/>
              <a:t> had acquired no valid title to convey to Cruz.</a:t>
            </a:r>
            <a:br>
              <a:rPr lang="en-PH" dirty="0" smtClean="0"/>
            </a:br>
            <a:endParaRPr lang="en-PH"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533400"/>
            <a:ext cx="7772400" cy="5486400"/>
          </a:xfrm>
        </p:spPr>
        <p:txBody>
          <a:bodyPr>
            <a:normAutofit fontScale="92500" lnSpcReduction="10000"/>
          </a:bodyPr>
          <a:lstStyle/>
          <a:p>
            <a:pPr algn="just">
              <a:buNone/>
            </a:pPr>
            <a:r>
              <a:rPr lang="en-PH" dirty="0" smtClean="0"/>
              <a:t>              The material facts of the case are not complicated. These 17 parcels located in </a:t>
            </a:r>
            <a:r>
              <a:rPr lang="en-PH" dirty="0" err="1" smtClean="0"/>
              <a:t>Guiguinto</a:t>
            </a:r>
            <a:r>
              <a:rPr lang="en-PH" dirty="0" smtClean="0"/>
              <a:t>, </a:t>
            </a:r>
            <a:r>
              <a:rPr lang="en-PH" dirty="0" err="1" smtClean="0"/>
              <a:t>Bulacan</a:t>
            </a:r>
            <a:r>
              <a:rPr lang="en-PH" dirty="0" smtClean="0"/>
              <a:t>, were part of the properties inherited by Mariano L. Bernardo from his father, Marcelo Bernardo, deceased. In view of his minority, guardianship proceedings were instituted, wherein Socorro </a:t>
            </a:r>
            <a:r>
              <a:rPr lang="en-PH" dirty="0" err="1" smtClean="0"/>
              <a:t>Roldan</a:t>
            </a:r>
            <a:r>
              <a:rPr lang="en-PH" dirty="0" smtClean="0"/>
              <a:t> was appointed his guardian. She was the surviving spouse of Marcelo Bernardo, and the stepmother of said Mariano L. Bernardo.</a:t>
            </a:r>
          </a:p>
          <a:p>
            <a:pPr algn="just">
              <a:buNone/>
            </a:pPr>
            <a:r>
              <a:rPr lang="en-PH" dirty="0" smtClean="0"/>
              <a:t>             The Philippine Trust Company replaced Socorro </a:t>
            </a:r>
            <a:r>
              <a:rPr lang="en-PH" dirty="0" err="1" smtClean="0"/>
              <a:t>Roldan</a:t>
            </a:r>
            <a:r>
              <a:rPr lang="en-PH" dirty="0" smtClean="0"/>
              <a:t> as guardian, on August 10, 1948. And this litigation, started two months later, seeks to undo what the previous guardian had done. The step-mother in effect, sold to herself, the properties of her ward, contends the </a:t>
            </a:r>
            <a:r>
              <a:rPr lang="en-PH" i="1" dirty="0" smtClean="0"/>
              <a:t>Plaintiff</a:t>
            </a:r>
            <a:r>
              <a:rPr lang="en-PH" dirty="0" smtClean="0"/>
              <a:t>, and the sale should be annulled because it violates Article 1459 of the Civil Code prohibiting the guardian from purchasing “either in person or through the mediation of another” the property of her ward.</a:t>
            </a:r>
            <a:endParaRPr lang="en-PH"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dirty="0" smtClean="0"/>
              <a:t>Court of first instance ruled</a:t>
            </a:r>
            <a:endParaRPr lang="en-PH" dirty="0"/>
          </a:p>
        </p:txBody>
      </p:sp>
      <p:sp>
        <p:nvSpPr>
          <p:cNvPr id="3" name="Content Placeholder 2"/>
          <p:cNvSpPr>
            <a:spLocks noGrp="1"/>
          </p:cNvSpPr>
          <p:nvPr>
            <p:ph sz="quarter" idx="1"/>
          </p:nvPr>
        </p:nvSpPr>
        <p:spPr/>
        <p:txBody>
          <a:bodyPr/>
          <a:lstStyle/>
          <a:p>
            <a:pPr algn="just">
              <a:buNone/>
            </a:pPr>
            <a:r>
              <a:rPr lang="en-PH" dirty="0" smtClean="0"/>
              <a:t>       Rodriguez vs. </a:t>
            </a:r>
            <a:r>
              <a:rPr lang="en-PH" dirty="0" err="1" smtClean="0"/>
              <a:t>Mactal</a:t>
            </a:r>
            <a:r>
              <a:rPr lang="en-PH" dirty="0" smtClean="0"/>
              <a:t>, 60 Phil. 13 held the article was not controlling, because there was no proof that Fidel C. Ramos was a mere intermediary or that the latter had previously agreed with Socorro </a:t>
            </a:r>
            <a:r>
              <a:rPr lang="en-PH" dirty="0" err="1" smtClean="0"/>
              <a:t>Roldan</a:t>
            </a:r>
            <a:r>
              <a:rPr lang="en-PH" dirty="0" smtClean="0"/>
              <a:t> to buy the parcels for her benefit.</a:t>
            </a:r>
          </a:p>
          <a:p>
            <a:pPr algn="just">
              <a:buNone/>
            </a:pPr>
            <a:r>
              <a:rPr lang="en-PH" dirty="0" smtClean="0"/>
              <a:t>         The </a:t>
            </a:r>
            <a:r>
              <a:rPr lang="en-PH" b="1" dirty="0" smtClean="0"/>
              <a:t>Court of Appeals </a:t>
            </a:r>
            <a:r>
              <a:rPr lang="en-PH" dirty="0" smtClean="0"/>
              <a:t>affirmed the judgment, adding that the minor knew the particulars of, and approved the transaction, and that “only clear and positive evidence of fraud or bad faith, and not mere insinuations and inferences will overcome the presumptions that a sale was concluded in all good faith for value”.</a:t>
            </a:r>
            <a:endParaRPr lang="en-PH"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dirty="0" smtClean="0"/>
              <a:t>Issues of the case</a:t>
            </a:r>
            <a:endParaRPr lang="en-PH" dirty="0"/>
          </a:p>
        </p:txBody>
      </p:sp>
      <p:sp>
        <p:nvSpPr>
          <p:cNvPr id="3" name="Content Placeholder 2"/>
          <p:cNvSpPr>
            <a:spLocks noGrp="1"/>
          </p:cNvSpPr>
          <p:nvPr>
            <p:ph sz="quarter" idx="1"/>
          </p:nvPr>
        </p:nvSpPr>
        <p:spPr/>
        <p:txBody>
          <a:bodyPr/>
          <a:lstStyle/>
          <a:p>
            <a:pPr>
              <a:buNone/>
            </a:pPr>
            <a:r>
              <a:rPr lang="en-PH" dirty="0" smtClean="0"/>
              <a:t>    </a:t>
            </a:r>
            <a:r>
              <a:rPr lang="en-PH" sz="3600" dirty="0" smtClean="0"/>
              <a:t>Whether or not the sale of </a:t>
            </a:r>
            <a:r>
              <a:rPr lang="en-PH" sz="3600" dirty="0" err="1" smtClean="0"/>
              <a:t>Soccorro</a:t>
            </a:r>
            <a:r>
              <a:rPr lang="en-PH" sz="3600" dirty="0" smtClean="0"/>
              <a:t> </a:t>
            </a:r>
            <a:r>
              <a:rPr lang="en-PH" sz="3600" dirty="0" err="1" smtClean="0"/>
              <a:t>Roldan</a:t>
            </a:r>
            <a:r>
              <a:rPr lang="en-PH" sz="3600" dirty="0" smtClean="0"/>
              <a:t> is valid?</a:t>
            </a:r>
          </a:p>
          <a:p>
            <a:pPr>
              <a:buNone/>
            </a:pPr>
            <a:endParaRPr lang="en-PH" sz="3600" dirty="0" smtClean="0"/>
          </a:p>
          <a:p>
            <a:pPr>
              <a:buNone/>
            </a:pPr>
            <a:r>
              <a:rPr lang="en-PH" sz="3600" dirty="0" smtClean="0"/>
              <a:t>   Whether or not the sale is made through an intermediary Dr. Fidel Ramos in </a:t>
            </a:r>
            <a:r>
              <a:rPr lang="en-PH" sz="3600" dirty="0" err="1" smtClean="0"/>
              <a:t>favor</a:t>
            </a:r>
            <a:r>
              <a:rPr lang="en-PH" sz="3600" dirty="0" smtClean="0"/>
              <a:t> of guardian </a:t>
            </a:r>
            <a:r>
              <a:rPr lang="en-PH" sz="3600" dirty="0" err="1" smtClean="0"/>
              <a:t>Soccorro</a:t>
            </a:r>
            <a:r>
              <a:rPr lang="en-PH" sz="3600" dirty="0" smtClean="0"/>
              <a:t> </a:t>
            </a:r>
            <a:r>
              <a:rPr lang="en-PH" sz="3600" dirty="0" err="1" smtClean="0"/>
              <a:t>Roldan</a:t>
            </a:r>
            <a:r>
              <a:rPr lang="en-PH" sz="3600" dirty="0" smtClean="0"/>
              <a:t>? </a:t>
            </a:r>
            <a:endParaRPr lang="en-PH"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Supreme Court Ruling</a:t>
            </a:r>
            <a:endParaRPr lang="en-PH" dirty="0"/>
          </a:p>
        </p:txBody>
      </p:sp>
      <p:sp>
        <p:nvSpPr>
          <p:cNvPr id="3" name="Content Placeholder 2"/>
          <p:cNvSpPr>
            <a:spLocks noGrp="1"/>
          </p:cNvSpPr>
          <p:nvPr>
            <p:ph sz="quarter" idx="1"/>
          </p:nvPr>
        </p:nvSpPr>
        <p:spPr/>
        <p:txBody>
          <a:bodyPr>
            <a:normAutofit fontScale="92500" lnSpcReduction="20000"/>
          </a:bodyPr>
          <a:lstStyle/>
          <a:p>
            <a:pPr algn="just">
              <a:buNone/>
            </a:pPr>
            <a:r>
              <a:rPr lang="en-PH" dirty="0" smtClean="0"/>
              <a:t>        At first glance the resolutions of both courts accomplished substantial justice: the minor recovers his properties. But if the conveyances are annulled as prayed for, the minor will obtain a better deal: he receives all the fruits of the lands from the year 1947 (Article 1303 Civil Code) and will return P14,700, not P15,000.</a:t>
            </a:r>
          </a:p>
          <a:p>
            <a:pPr algn="just">
              <a:buNone/>
            </a:pPr>
            <a:r>
              <a:rPr lang="en-PH" dirty="0" smtClean="0"/>
              <a:t>       To our minds the first two transactions herein described couldn’t be in a better juridical situation than if this guardian had purchased the seventeen parcels on the day following the sale to Dr. Ramos. Now, if she was willing to pay P15,000 why did she sell the parcels for less? In one day (or actually one week) the price could not have risen so suddenly. Obviously when, seeking approval of the sale she represented the price to be the best obtainable in the market, she was not entirely truthful. This is one phase to consider.</a:t>
            </a:r>
          </a:p>
          <a:p>
            <a:pPr algn="just">
              <a:buNone/>
            </a:pPr>
            <a:endParaRPr lang="en-PH"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PH" sz="4400" b="1" dirty="0" smtClean="0"/>
              <a:t>What are the Grounds?</a:t>
            </a:r>
            <a:endParaRPr lang="en-PH" sz="4400" b="1" dirty="0"/>
          </a:p>
        </p:txBody>
      </p:sp>
      <p:sp>
        <p:nvSpPr>
          <p:cNvPr id="3" name="Content Placeholder 2"/>
          <p:cNvSpPr>
            <a:spLocks noGrp="1"/>
          </p:cNvSpPr>
          <p:nvPr>
            <p:ph sz="quarter" idx="1"/>
          </p:nvPr>
        </p:nvSpPr>
        <p:spPr/>
        <p:txBody>
          <a:bodyPr>
            <a:normAutofit/>
          </a:bodyPr>
          <a:lstStyle/>
          <a:p>
            <a:pPr algn="just">
              <a:buNone/>
            </a:pPr>
            <a:r>
              <a:rPr lang="en-PH" sz="3600" dirty="0" smtClean="0"/>
              <a:t>1. when income of estate is insufficient to maintain ward and family or to maintain and educate ward when a minor; or</a:t>
            </a:r>
          </a:p>
          <a:p>
            <a:pPr algn="just">
              <a:buNone/>
            </a:pPr>
            <a:endParaRPr lang="en-PH" sz="3600" dirty="0" smtClean="0"/>
          </a:p>
          <a:p>
            <a:pPr algn="just">
              <a:buNone/>
            </a:pPr>
            <a:r>
              <a:rPr lang="en-PH" sz="3600" dirty="0" smtClean="0"/>
              <a:t>2. when it appears that it is for the benefit of the ward.</a:t>
            </a:r>
            <a:endParaRPr lang="en-PH"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381000"/>
            <a:ext cx="7772400" cy="5638800"/>
          </a:xfrm>
        </p:spPr>
        <p:txBody>
          <a:bodyPr>
            <a:normAutofit lnSpcReduction="10000"/>
          </a:bodyPr>
          <a:lstStyle/>
          <a:p>
            <a:pPr algn="just">
              <a:buNone/>
            </a:pPr>
            <a:r>
              <a:rPr lang="en-US" dirty="0" smtClean="0"/>
              <a:t>               Again, supposing she knew the parcels were actually worth P17,000; she agreed to sell them to Dr. Ramos at P14,700; knowing the realty’s value she offered him the next day P15,000 or P15,500, and got it. Will there be any doubt that she was recreant to her guardianship, and that her acquisition should be nullified? Even without proof that she had connived with Dr. Ramos. Remembering the general doctrine that guardianship is a trust of the highest order, and the trustee cannot be allowed to have any inducement to neglect his ward’s interest and in line with the court’s suspicion whenever the guardian acquires the ward’s property </a:t>
            </a:r>
            <a:r>
              <a:rPr lang="en-US" dirty="0" smtClean="0"/>
              <a:t>we </a:t>
            </a:r>
            <a:r>
              <a:rPr lang="en-US" dirty="0" smtClean="0"/>
              <a:t>have no hesitation to declare that in this case, in the eyes of the law, Socorro </a:t>
            </a:r>
            <a:r>
              <a:rPr lang="en-US" dirty="0" err="1" smtClean="0"/>
              <a:t>Roldan</a:t>
            </a:r>
            <a:r>
              <a:rPr lang="en-US" dirty="0" smtClean="0"/>
              <a:t> took by purchase her ward’s parcels thru Dr. Ramos, and that Article 1459 of the Civil Code applies.</a:t>
            </a:r>
            <a:endParaRPr lang="en-PH"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381000"/>
            <a:ext cx="7772400" cy="5638800"/>
          </a:xfrm>
        </p:spPr>
        <p:txBody>
          <a:bodyPr>
            <a:normAutofit fontScale="92500" lnSpcReduction="20000"/>
          </a:bodyPr>
          <a:lstStyle/>
          <a:p>
            <a:pPr algn="just">
              <a:buNone/>
            </a:pPr>
            <a:r>
              <a:rPr lang="en-PH" dirty="0" smtClean="0"/>
              <a:t>          Hence, from both the legal and equitable standpoints these three sales should not be the first two for violation of article 1459 of the Civil Code; the third because Socorro </a:t>
            </a:r>
            <a:r>
              <a:rPr lang="en-PH" dirty="0" err="1" smtClean="0"/>
              <a:t>Roldan</a:t>
            </a:r>
            <a:r>
              <a:rPr lang="en-PH" dirty="0" smtClean="0"/>
              <a:t> could pass no title to Emilio Cruz. The annulment carries with is (Article 1303 Civil Code) the obligation of Socorro </a:t>
            </a:r>
            <a:r>
              <a:rPr lang="en-PH" dirty="0" err="1" smtClean="0"/>
              <a:t>Roldan</a:t>
            </a:r>
            <a:r>
              <a:rPr lang="en-PH" dirty="0" smtClean="0"/>
              <a:t> to return the 17 parcels together with their fruits and the duty of the minor, through his guardian to repay P14,700 with legal interest.</a:t>
            </a:r>
          </a:p>
          <a:p>
            <a:pPr algn="just">
              <a:buNone/>
            </a:pPr>
            <a:r>
              <a:rPr lang="en-PH" dirty="0" smtClean="0"/>
              <a:t>   Judgment is therefore rendered:</a:t>
            </a:r>
          </a:p>
          <a:p>
            <a:pPr algn="just">
              <a:buNone/>
            </a:pPr>
            <a:r>
              <a:rPr lang="en-PH" smtClean="0"/>
              <a:t>           a</a:t>
            </a:r>
            <a:r>
              <a:rPr lang="en-PH" dirty="0" smtClean="0"/>
              <a:t>.  Annulling the three contracts of sale in question; declaring the minor as the owner of the seventeen parcels of land, with the obligation to return to Socorro </a:t>
            </a:r>
            <a:r>
              <a:rPr lang="en-PH" dirty="0" err="1" smtClean="0"/>
              <a:t>Roldan</a:t>
            </a:r>
            <a:r>
              <a:rPr lang="en-PH" dirty="0" smtClean="0"/>
              <a:t> the price of P14,700 with legal interest from August 12, 1947; . Ordering Socorro </a:t>
            </a:r>
            <a:r>
              <a:rPr lang="en-PH" dirty="0" err="1" smtClean="0"/>
              <a:t>Roldan</a:t>
            </a:r>
            <a:r>
              <a:rPr lang="en-PH" dirty="0" smtClean="0"/>
              <a:t> and Emilio Cruz to deliver said parcels of land to the minor; . Requiring Socorro </a:t>
            </a:r>
            <a:r>
              <a:rPr lang="en-PH" dirty="0" err="1" smtClean="0"/>
              <a:t>Roldan</a:t>
            </a:r>
            <a:r>
              <a:rPr lang="en-PH" dirty="0" smtClean="0"/>
              <a:t> to pay him beginning with 1947 the fruits, which her attorney admits, amounted to P1,522 a year; . Authorizing the minor to deliver directly to Emilio Cruz, out of the price of P14,700 above mentioned, the sum of P3,000;</a:t>
            </a:r>
          </a:p>
          <a:p>
            <a:pPr algn="just">
              <a:buNone/>
            </a:pPr>
            <a:endParaRPr lang="en-PH"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PH" sz="4400" b="1" dirty="0" smtClean="0"/>
              <a:t>What are the requirements? </a:t>
            </a:r>
            <a:endParaRPr lang="en-PH" sz="4400" b="1" dirty="0"/>
          </a:p>
        </p:txBody>
      </p:sp>
      <p:sp>
        <p:nvSpPr>
          <p:cNvPr id="3" name="Content Placeholder 2"/>
          <p:cNvSpPr>
            <a:spLocks noGrp="1"/>
          </p:cNvSpPr>
          <p:nvPr>
            <p:ph sz="quarter" idx="1"/>
          </p:nvPr>
        </p:nvSpPr>
        <p:spPr/>
        <p:txBody>
          <a:bodyPr>
            <a:normAutofit lnSpcReduction="10000"/>
          </a:bodyPr>
          <a:lstStyle/>
          <a:p>
            <a:pPr algn="just">
              <a:buNone/>
            </a:pPr>
            <a:r>
              <a:rPr lang="en-PH" sz="3600" dirty="0" smtClean="0"/>
              <a:t>  1. petition must be verified;</a:t>
            </a:r>
          </a:p>
          <a:p>
            <a:pPr algn="just">
              <a:buNone/>
            </a:pPr>
            <a:r>
              <a:rPr lang="en-PH" sz="3600" dirty="0" smtClean="0"/>
              <a:t>  2. notice must be given to the next of kin; and</a:t>
            </a:r>
          </a:p>
          <a:p>
            <a:pPr algn="just">
              <a:buNone/>
            </a:pPr>
            <a:r>
              <a:rPr lang="en-PH" sz="3600" dirty="0" smtClean="0"/>
              <a:t>  3. hearing so that they may show cause why petition should not be granted.</a:t>
            </a:r>
          </a:p>
          <a:p>
            <a:pPr algn="just">
              <a:buNone/>
            </a:pPr>
            <a:r>
              <a:rPr lang="en-PH" sz="3600" dirty="0" smtClean="0"/>
              <a:t>    </a:t>
            </a:r>
          </a:p>
          <a:p>
            <a:pPr algn="just">
              <a:buNone/>
            </a:pPr>
            <a:r>
              <a:rPr lang="en-PH" sz="3600" dirty="0" smtClean="0"/>
              <a:t>       Notice to next of kin and interested</a:t>
            </a:r>
          </a:p>
          <a:p>
            <a:pPr algn="just">
              <a:buNone/>
            </a:pPr>
            <a:r>
              <a:rPr lang="en-PH" sz="3600" dirty="0" smtClean="0"/>
              <a:t>persons is JURISDICTIONAL.</a:t>
            </a:r>
            <a:endParaRPr lang="en-PH"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PH" sz="4400" b="1" dirty="0" smtClean="0"/>
              <a:t>Next of kin</a:t>
            </a:r>
            <a:endParaRPr lang="en-PH" sz="4400" dirty="0"/>
          </a:p>
        </p:txBody>
      </p:sp>
      <p:sp>
        <p:nvSpPr>
          <p:cNvPr id="3" name="Content Placeholder 2"/>
          <p:cNvSpPr>
            <a:spLocks noGrp="1"/>
          </p:cNvSpPr>
          <p:nvPr>
            <p:ph sz="quarter" idx="1"/>
          </p:nvPr>
        </p:nvSpPr>
        <p:spPr/>
        <p:txBody>
          <a:bodyPr>
            <a:normAutofit/>
          </a:bodyPr>
          <a:lstStyle/>
          <a:p>
            <a:pPr algn="just">
              <a:buNone/>
            </a:pPr>
            <a:r>
              <a:rPr lang="en-PH" sz="3600" dirty="0" smtClean="0"/>
              <a:t>      </a:t>
            </a:r>
          </a:p>
          <a:p>
            <a:pPr algn="just">
              <a:buNone/>
            </a:pPr>
            <a:r>
              <a:rPr lang="en-PH" sz="3600" dirty="0" smtClean="0"/>
              <a:t>        pertains to those relatives who are entitled to share in the estate of the ward under the Law on Intestate succession including those who inherit  per </a:t>
            </a:r>
            <a:r>
              <a:rPr lang="en-PH" sz="3600" dirty="0" err="1" smtClean="0"/>
              <a:t>stirpes</a:t>
            </a:r>
            <a:r>
              <a:rPr lang="en-PH" sz="3600" dirty="0" smtClean="0"/>
              <a:t> or by right of representation.</a:t>
            </a:r>
            <a:endParaRPr lang="en-PH"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381000"/>
            <a:ext cx="7772400" cy="5638800"/>
          </a:xfrm>
        </p:spPr>
        <p:txBody>
          <a:bodyPr>
            <a:normAutofit/>
          </a:bodyPr>
          <a:lstStyle/>
          <a:p>
            <a:pPr algn="just">
              <a:buNone/>
            </a:pPr>
            <a:r>
              <a:rPr lang="en-PH" sz="3600" dirty="0" smtClean="0"/>
              <a:t>             Sale of the ward’s realty by the guardian without authority from the court is VOID. Under the law, a parent acting merely as legal administrator of the property of his/her children, does NOT have the power to dispose of, or alienate, the property of said minor without judicial approval </a:t>
            </a:r>
            <a:r>
              <a:rPr lang="en-PH" sz="3600" i="1" dirty="0" smtClean="0"/>
              <a:t>(</a:t>
            </a:r>
            <a:r>
              <a:rPr lang="en-PH" sz="3600" i="1" dirty="0" err="1" smtClean="0"/>
              <a:t>Lindain</a:t>
            </a:r>
            <a:r>
              <a:rPr lang="en-PH" sz="3600" i="1" dirty="0" smtClean="0"/>
              <a:t> vs. CA, GR No. 95305,</a:t>
            </a:r>
          </a:p>
          <a:p>
            <a:pPr algn="just">
              <a:buNone/>
            </a:pPr>
            <a:r>
              <a:rPr lang="en-PH" sz="3600" i="1" dirty="0" smtClean="0"/>
              <a:t>   Aug. 20, 1992).</a:t>
            </a:r>
            <a:endParaRPr lang="en-PH"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381000"/>
            <a:ext cx="7772400" cy="5638800"/>
          </a:xfrm>
        </p:spPr>
        <p:txBody>
          <a:bodyPr>
            <a:normAutofit lnSpcReduction="10000"/>
          </a:bodyPr>
          <a:lstStyle/>
          <a:p>
            <a:pPr algn="ctr">
              <a:buNone/>
            </a:pPr>
            <a:r>
              <a:rPr lang="en-PH" sz="4000" b="1" dirty="0" smtClean="0"/>
              <a:t>Duration of the order for sale and</a:t>
            </a:r>
          </a:p>
          <a:p>
            <a:pPr algn="ctr">
              <a:buNone/>
            </a:pPr>
            <a:r>
              <a:rPr lang="en-PH" sz="4000" b="1" dirty="0" smtClean="0"/>
              <a:t>encumbrance of property - Within 1year from the granting of the order.</a:t>
            </a:r>
          </a:p>
          <a:p>
            <a:pPr algn="ctr">
              <a:buNone/>
            </a:pPr>
            <a:endParaRPr lang="en-PH" b="1" dirty="0" smtClean="0"/>
          </a:p>
          <a:p>
            <a:pPr algn="just">
              <a:buNone/>
            </a:pPr>
            <a:r>
              <a:rPr lang="en-PH" sz="3600" dirty="0" smtClean="0"/>
              <a:t>        It is presumed that if the property was not sold within 1 year, the ward has sufficient income. The authority to sell or encumber shall not extend beyond 1 year unless renewed by the court.</a:t>
            </a:r>
            <a:endParaRPr lang="en-PH"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457200"/>
            <a:ext cx="7772400" cy="5562600"/>
          </a:xfrm>
        </p:spPr>
        <p:txBody>
          <a:bodyPr>
            <a:normAutofit/>
          </a:bodyPr>
          <a:lstStyle/>
          <a:p>
            <a:pPr algn="ctr">
              <a:buNone/>
            </a:pPr>
            <a:r>
              <a:rPr lang="en-PH" sz="3600" b="1" dirty="0" smtClean="0"/>
              <a:t>Nature of the hearing for sale of Ward Estate</a:t>
            </a:r>
          </a:p>
          <a:p>
            <a:pPr algn="ctr">
              <a:buNone/>
            </a:pPr>
            <a:endParaRPr lang="en-PH" sz="3600" dirty="0" smtClean="0"/>
          </a:p>
          <a:p>
            <a:pPr algn="just">
              <a:buNone/>
            </a:pPr>
            <a:r>
              <a:rPr lang="en-PH" sz="3600" dirty="0" smtClean="0"/>
              <a:t>       The sole object of the inquiry on an application to sell wards real property is whether it is to the best interest of the ward that the sale shall be made.</a:t>
            </a:r>
            <a:endParaRPr lang="en-PH"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PH" sz="4400" b="1" dirty="0" smtClean="0"/>
              <a:t>After Court’s full examination</a:t>
            </a:r>
            <a:endParaRPr lang="en-PH" sz="4400" b="1" dirty="0"/>
          </a:p>
        </p:txBody>
      </p:sp>
      <p:sp>
        <p:nvSpPr>
          <p:cNvPr id="3" name="Content Placeholder 2"/>
          <p:cNvSpPr>
            <a:spLocks noGrp="1"/>
          </p:cNvSpPr>
          <p:nvPr>
            <p:ph sz="quarter" idx="1"/>
          </p:nvPr>
        </p:nvSpPr>
        <p:spPr/>
        <p:txBody>
          <a:bodyPr>
            <a:normAutofit fontScale="77500" lnSpcReduction="20000"/>
          </a:bodyPr>
          <a:lstStyle/>
          <a:p>
            <a:pPr algn="just">
              <a:buNone/>
            </a:pPr>
            <a:r>
              <a:rPr lang="en-PH" sz="3600" dirty="0" smtClean="0"/>
              <a:t>        If it appears that it is necessary or would be beneficial to the ward to sell or encumber the estate or some portion of it, The court shall order such that the proceed thereof be expended:</a:t>
            </a:r>
          </a:p>
          <a:p>
            <a:pPr marL="742950" indent="-742950" algn="just">
              <a:buAutoNum type="arabicPeriod"/>
            </a:pPr>
            <a:r>
              <a:rPr lang="en-PH" sz="3600" dirty="0" smtClean="0"/>
              <a:t>For the maintenance of the ward and his family </a:t>
            </a:r>
          </a:p>
          <a:p>
            <a:pPr marL="742950" indent="-742950" algn="just">
              <a:buAutoNum type="arabicPeriod"/>
            </a:pPr>
            <a:r>
              <a:rPr lang="en-PH" sz="3600" dirty="0" smtClean="0"/>
              <a:t>Or the education of the ward if minor or for the putting of the same out at interest or the investment of the same as the circumstances may require.</a:t>
            </a:r>
          </a:p>
          <a:p>
            <a:pPr marL="742950" indent="-742950" algn="just">
              <a:buNone/>
            </a:pPr>
            <a:r>
              <a:rPr lang="en-PH" sz="3600" dirty="0" smtClean="0"/>
              <a:t>     </a:t>
            </a:r>
          </a:p>
          <a:p>
            <a:pPr marL="742950" indent="-742950" algn="just">
              <a:buNone/>
            </a:pPr>
            <a:r>
              <a:rPr lang="en-PH" sz="3600" dirty="0" smtClean="0"/>
              <a:t>   The order shall specify the cause of why sale or encumbrance is necessary or beneficial to the ward.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457200"/>
            <a:ext cx="7772400" cy="5562600"/>
          </a:xfrm>
        </p:spPr>
        <p:txBody>
          <a:bodyPr>
            <a:normAutofit/>
          </a:bodyPr>
          <a:lstStyle/>
          <a:p>
            <a:pPr algn="ctr">
              <a:buNone/>
            </a:pPr>
            <a:r>
              <a:rPr lang="en-PH" sz="4400" b="1" dirty="0" smtClean="0"/>
              <a:t>The sale is Binding upon the minor or ward</a:t>
            </a:r>
          </a:p>
          <a:p>
            <a:pPr algn="ctr">
              <a:buNone/>
            </a:pPr>
            <a:endParaRPr lang="en-PH" sz="3600" dirty="0" smtClean="0"/>
          </a:p>
          <a:p>
            <a:pPr algn="just">
              <a:buNone/>
            </a:pPr>
            <a:r>
              <a:rPr lang="en-PH" sz="3600" dirty="0" smtClean="0"/>
              <a:t>          There being a presumption that the sale of the ward’s estate is valid, the same cannot be attacked collaterally in the registration proceedings. A separate action to avoid or rescind the sale on the grounds specified by law should have been filed.</a:t>
            </a:r>
            <a:endParaRPr lang="en-PH"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235</TotalTime>
  <Words>1047</Words>
  <Application>Microsoft Office PowerPoint</Application>
  <PresentationFormat>On-screen Show (4:3)</PresentationFormat>
  <Paragraphs>71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Equity</vt:lpstr>
      <vt:lpstr>Rule 95</vt:lpstr>
      <vt:lpstr>What are the Grounds?</vt:lpstr>
      <vt:lpstr>What are the requirements? </vt:lpstr>
      <vt:lpstr>Next of kin</vt:lpstr>
      <vt:lpstr>Slide 5</vt:lpstr>
      <vt:lpstr>Slide 6</vt:lpstr>
      <vt:lpstr>Slide 7</vt:lpstr>
      <vt:lpstr>After Court’s full examination</vt:lpstr>
      <vt:lpstr>Slide 9</vt:lpstr>
      <vt:lpstr>  Remedy against Order of the court authorizing  the Guardian to sell the Ward’s Property </vt:lpstr>
      <vt:lpstr> The court may authorize and require guardian to:</vt:lpstr>
      <vt:lpstr>Duty of Guardian in Investing the Wards Money</vt:lpstr>
      <vt:lpstr>Once the ward reaches majority or becomes entitled to the proceeds</vt:lpstr>
      <vt:lpstr>Slide 14</vt:lpstr>
      <vt:lpstr>Facts of the Case</vt:lpstr>
      <vt:lpstr>Slide 16</vt:lpstr>
      <vt:lpstr>Court of first instance ruled</vt:lpstr>
      <vt:lpstr>Issues of the case</vt:lpstr>
      <vt:lpstr>Supreme Court Ruling</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Rule 95</dc:title>
  <dc:creator>MSI</dc:creator>
  <cp:lastModifiedBy>MSI</cp:lastModifiedBy>
  <cp:revision>22</cp:revision>
  <dcterms:created xsi:type="dcterms:W3CDTF">2016-01-07T06:41:00Z</dcterms:created>
  <dcterms:modified xsi:type="dcterms:W3CDTF">2016-02-16T14:46:23Z</dcterms:modified>
</cp:coreProperties>
</file>