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E326F78-7998-4A4A-A57E-184D07CE3853}" type="datetimeFigureOut">
              <a:rPr lang="en-US" smtClean="0"/>
              <a:pPr/>
              <a:t>1/6/2016</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E326F78-7998-4A4A-A57E-184D07CE3853}" type="datetimeFigureOut">
              <a:rPr lang="en-US" smtClean="0"/>
              <a:pPr/>
              <a:t>1/6/2016</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CC72F96-A3BD-4F72-89FF-6099322BBED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E326F78-7998-4A4A-A57E-184D07CE3853}" type="datetimeFigureOut">
              <a:rPr lang="en-US" smtClean="0"/>
              <a:pPr/>
              <a:t>1/6/2016</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E326F78-7998-4A4A-A57E-184D07CE3853}" type="datetimeFigureOut">
              <a:rPr lang="en-US" smtClean="0"/>
              <a:pPr/>
              <a:t>1/6/2016</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1/6/2016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E326F78-7998-4A4A-A57E-184D07CE3853}" type="datetimeFigureOut">
              <a:rPr lang="en-US" smtClean="0"/>
              <a:pPr/>
              <a:t>1/6/2016</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CC72F96-A3BD-4F72-89FF-6099322BBED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228600"/>
            <a:ext cx="6096000" cy="2819400"/>
          </a:xfrm>
        </p:spPr>
        <p:txBody>
          <a:bodyPr/>
          <a:lstStyle/>
          <a:p>
            <a:r>
              <a:rPr lang="en-US" sz="5400" dirty="0" smtClean="0"/>
              <a:t>Special </a:t>
            </a:r>
            <a:r>
              <a:rPr lang="en-US" sz="5400" dirty="0" smtClean="0"/>
              <a:t>administrator</a:t>
            </a:r>
            <a:br>
              <a:rPr lang="en-US" sz="5400" dirty="0" smtClean="0"/>
            </a:br>
            <a:r>
              <a:rPr lang="en-US" sz="5400" dirty="0" smtClean="0"/>
              <a:t>(Rule 80)</a:t>
            </a:r>
            <a:endParaRPr lang="en-US" sz="5400" dirty="0"/>
          </a:p>
        </p:txBody>
      </p:sp>
      <p:sp>
        <p:nvSpPr>
          <p:cNvPr id="3" name="Subtitle 2"/>
          <p:cNvSpPr>
            <a:spLocks noGrp="1"/>
          </p:cNvSpPr>
          <p:nvPr>
            <p:ph type="subTitle" idx="1"/>
          </p:nvPr>
        </p:nvSpPr>
        <p:spPr/>
        <p:txBody>
          <a:bodyPr/>
          <a:lstStyle/>
          <a:p>
            <a:r>
              <a:rPr lang="en-US" dirty="0" smtClean="0"/>
              <a:t>RUSHID JAY S. SANCON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US" dirty="0"/>
          </a:p>
        </p:txBody>
      </p:sp>
      <p:sp>
        <p:nvSpPr>
          <p:cNvPr id="3" name="Content Placeholder 2"/>
          <p:cNvSpPr>
            <a:spLocks noGrp="1"/>
          </p:cNvSpPr>
          <p:nvPr>
            <p:ph idx="1"/>
          </p:nvPr>
        </p:nvSpPr>
        <p:spPr>
          <a:xfrm>
            <a:off x="457200" y="1371600"/>
            <a:ext cx="7239000" cy="4846320"/>
          </a:xfrm>
        </p:spPr>
        <p:txBody>
          <a:bodyPr>
            <a:normAutofit/>
          </a:bodyPr>
          <a:lstStyle/>
          <a:p>
            <a:r>
              <a:rPr lang="en-US" sz="3600" dirty="0" smtClean="0"/>
              <a:t>No appeal lies from the appointment of a special administrator. The order of appointment is an interlocutory order.</a:t>
            </a:r>
            <a:endParaRPr lang="en-US" sz="36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normAutofit fontScale="90000"/>
          </a:bodyPr>
          <a:lstStyle/>
          <a:p>
            <a:r>
              <a:rPr lang="en-US" dirty="0" smtClean="0"/>
              <a:t>CASE: Corona v. Court of appeals (</a:t>
            </a:r>
            <a:r>
              <a:rPr lang="en-US" dirty="0" err="1" smtClean="0"/>
              <a:t>Gr</a:t>
            </a:r>
            <a:r>
              <a:rPr lang="en-US" dirty="0" smtClean="0"/>
              <a:t> no. l-59821)</a:t>
            </a:r>
            <a:endParaRPr lang="en-US" dirty="0"/>
          </a:p>
        </p:txBody>
      </p:sp>
      <p:sp>
        <p:nvSpPr>
          <p:cNvPr id="3" name="Content Placeholder 2"/>
          <p:cNvSpPr>
            <a:spLocks noGrp="1"/>
          </p:cNvSpPr>
          <p:nvPr>
            <p:ph idx="1"/>
          </p:nvPr>
        </p:nvSpPr>
        <p:spPr/>
        <p:txBody>
          <a:bodyPr/>
          <a:lstStyle/>
          <a:p>
            <a:r>
              <a:rPr lang="en-US" dirty="0" smtClean="0"/>
              <a:t>Facts:	Dolores </a:t>
            </a:r>
            <a:r>
              <a:rPr lang="en-US" dirty="0" err="1" smtClean="0"/>
              <a:t>Vitug</a:t>
            </a:r>
            <a:r>
              <a:rPr lang="en-US" dirty="0" smtClean="0"/>
              <a:t> died leaving two wills which excluded her husband </a:t>
            </a:r>
            <a:r>
              <a:rPr lang="en-US" dirty="0" err="1" smtClean="0"/>
              <a:t>Romarico</a:t>
            </a:r>
            <a:r>
              <a:rPr lang="en-US" dirty="0" smtClean="0"/>
              <a:t> </a:t>
            </a:r>
            <a:r>
              <a:rPr lang="en-US" dirty="0" err="1" smtClean="0"/>
              <a:t>Vitug</a:t>
            </a:r>
            <a:r>
              <a:rPr lang="en-US" dirty="0" smtClean="0"/>
              <a:t>, respondent in this case, as heir, and dividing her estate to her sisters and nieces in which among them is the petitioner Rowena Corona, and appointing the latter as executrix. </a:t>
            </a:r>
          </a:p>
          <a:p>
            <a:endParaRPr lang="en-US" dirty="0" smtClean="0"/>
          </a:p>
          <a:p>
            <a:pPr>
              <a:buNone/>
            </a:pPr>
            <a:r>
              <a:rPr lang="en-US" dirty="0" smtClean="0"/>
              <a:t>   </a:t>
            </a:r>
            <a:r>
              <a:rPr lang="en-US" dirty="0" smtClean="0"/>
              <a:t>Upon motion of Rowena, the </a:t>
            </a:r>
            <a:r>
              <a:rPr lang="en-US" dirty="0" smtClean="0"/>
              <a:t>probate court appointed </a:t>
            </a:r>
            <a:r>
              <a:rPr lang="en-US" dirty="0" err="1" smtClean="0"/>
              <a:t>Nenita</a:t>
            </a:r>
            <a:r>
              <a:rPr lang="en-US" dirty="0" smtClean="0"/>
              <a:t> P.  </a:t>
            </a:r>
            <a:r>
              <a:rPr lang="en-US" dirty="0" err="1" smtClean="0"/>
              <a:t>Alonte</a:t>
            </a:r>
            <a:r>
              <a:rPr lang="en-US" dirty="0" smtClean="0"/>
              <a:t> as </a:t>
            </a:r>
            <a:r>
              <a:rPr lang="en-US" dirty="0" err="1" smtClean="0"/>
              <a:t>Administratrix</a:t>
            </a:r>
            <a:r>
              <a:rPr lang="en-US" dirty="0" smtClean="0"/>
              <a:t>.</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457200"/>
            <a:ext cx="7772400" cy="5998536"/>
          </a:xfrm>
        </p:spPr>
        <p:txBody>
          <a:bodyPr>
            <a:normAutofit/>
          </a:bodyPr>
          <a:lstStyle/>
          <a:p>
            <a:r>
              <a:rPr lang="en-US" dirty="0" smtClean="0"/>
              <a:t>The probate court, however, set aside its decision appointed </a:t>
            </a:r>
            <a:r>
              <a:rPr lang="en-US" dirty="0" err="1" smtClean="0"/>
              <a:t>Romarico</a:t>
            </a:r>
            <a:r>
              <a:rPr lang="en-US" dirty="0" smtClean="0"/>
              <a:t> as Special Administrator, for the reason that the surviving spouse is first in the order of preference as administrator as he has an interest in the estate; that the disinheritance of the surviving spouse is not among the grounds of disqualification for appointment as administrator.</a:t>
            </a:r>
          </a:p>
          <a:p>
            <a:pPr>
              <a:buNone/>
            </a:pPr>
            <a:endParaRPr lang="en-US" dirty="0" smtClean="0"/>
          </a:p>
          <a:p>
            <a:pPr>
              <a:buNone/>
            </a:pPr>
            <a:r>
              <a:rPr lang="en-US" dirty="0" smtClean="0"/>
              <a:t>	The motion for reconsideration was denied by the probate court. On appeal, the Court of Appeals sustained the decision </a:t>
            </a:r>
            <a:r>
              <a:rPr lang="en-US" dirty="0" smtClean="0"/>
              <a:t>of </a:t>
            </a:r>
            <a:r>
              <a:rPr lang="en-US" dirty="0" smtClean="0"/>
              <a:t>the probate court.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85800"/>
            <a:ext cx="7239000" cy="5769936"/>
          </a:xfrm>
        </p:spPr>
        <p:txBody>
          <a:bodyPr/>
          <a:lstStyle/>
          <a:p>
            <a:pPr>
              <a:buNone/>
            </a:pPr>
            <a:r>
              <a:rPr lang="en-US" dirty="0" smtClean="0"/>
              <a:t>	Held:	The executrix’s choice of Special </a:t>
            </a:r>
            <a:r>
              <a:rPr lang="en-US" dirty="0" smtClean="0"/>
              <a:t>Administrator, </a:t>
            </a:r>
            <a:r>
              <a:rPr lang="en-US" dirty="0" smtClean="0"/>
              <a:t>considering her own inability to serve and the wide latitude of discretion given her by the testatrix in her will, is entitled to the highest consideration. Objections to </a:t>
            </a:r>
            <a:r>
              <a:rPr lang="en-US" dirty="0" err="1" smtClean="0"/>
              <a:t>Nenita’s</a:t>
            </a:r>
            <a:r>
              <a:rPr lang="en-US" dirty="0" smtClean="0"/>
              <a:t> appointment on grounds of impracticality and lack of kinship are overshadowed by the fact that justice and equity demand that the side of the deceased wife and the faction of the surviving husband be represented in the management of the decedent’s estate.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 appointment of special administrator</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 A </a:t>
            </a:r>
            <a:r>
              <a:rPr lang="en-US" sz="3600" i="1" dirty="0" smtClean="0"/>
              <a:t>special Administrator</a:t>
            </a:r>
            <a:r>
              <a:rPr lang="en-US" sz="3600" dirty="0" smtClean="0"/>
              <a:t> has been defined as the representative of decedent appointed by the probate court to care for and preserve his estate until an executor or general administrator is appointed.</a:t>
            </a:r>
          </a:p>
          <a:p>
            <a:pPr>
              <a:buNone/>
            </a:pPr>
            <a:r>
              <a:rPr lang="en-US" dirty="0" smtClean="0"/>
              <a:t>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990600"/>
            <a:ext cx="7239000" cy="4998720"/>
          </a:xfrm>
        </p:spPr>
        <p:txBody>
          <a:bodyPr>
            <a:normAutofit/>
          </a:bodyPr>
          <a:lstStyle/>
          <a:p>
            <a:r>
              <a:rPr lang="en-US" sz="3200" dirty="0" smtClean="0"/>
              <a:t> What is the purpose of such appointment?</a:t>
            </a:r>
          </a:p>
          <a:p>
            <a:pPr>
              <a:buNone/>
            </a:pPr>
            <a:endParaRPr lang="en-US" sz="3200" dirty="0" smtClean="0"/>
          </a:p>
          <a:p>
            <a:pPr>
              <a:buNone/>
            </a:pPr>
            <a:r>
              <a:rPr lang="en-US" sz="3200" dirty="0" smtClean="0"/>
              <a:t>		Answer: The principal object of appointment is to preserve the estate until it can pass into the hands of person fully authorized to administer it for benefit of creditors and heirs</a:t>
            </a:r>
            <a:endParaRPr lang="en-US" sz="3200"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914400"/>
            <a:ext cx="7239000" cy="5541336"/>
          </a:xfrm>
        </p:spPr>
        <p:txBody>
          <a:bodyPr/>
          <a:lstStyle/>
          <a:p>
            <a:r>
              <a:rPr lang="en-US" dirty="0" smtClean="0"/>
              <a:t> </a:t>
            </a:r>
            <a:r>
              <a:rPr lang="en-US" sz="3200" dirty="0" smtClean="0"/>
              <a:t>When is the appointment of special administrator necessary?</a:t>
            </a:r>
          </a:p>
          <a:p>
            <a:pPr>
              <a:buNone/>
            </a:pPr>
            <a:endParaRPr lang="en-US" sz="3200" dirty="0" smtClean="0"/>
          </a:p>
          <a:p>
            <a:pPr>
              <a:buNone/>
            </a:pPr>
            <a:r>
              <a:rPr lang="en-US" sz="3200" dirty="0" smtClean="0"/>
              <a:t>		Answer: the appointment is justified when there is delay in granting letters of testamentary of administration occasioned by an appeal from the allowance or disallowance of a will</a:t>
            </a:r>
          </a:p>
          <a:p>
            <a:pPr>
              <a:buNone/>
            </a:pPr>
            <a:r>
              <a:rPr lang="en-US" dirty="0" smtClean="0"/>
              <a:t> </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838200"/>
            <a:ext cx="7239000" cy="5617536"/>
          </a:xfrm>
        </p:spPr>
        <p:txBody>
          <a:bodyPr/>
          <a:lstStyle/>
          <a:p>
            <a:r>
              <a:rPr lang="en-US" dirty="0" smtClean="0"/>
              <a:t> </a:t>
            </a:r>
            <a:r>
              <a:rPr lang="en-US" sz="3200" dirty="0" smtClean="0"/>
              <a:t>Is the appointment of special administrator mandatory</a:t>
            </a:r>
            <a:r>
              <a:rPr lang="en-US" sz="3200" dirty="0" smtClean="0"/>
              <a:t>? Does it adhere to the priority of preference?</a:t>
            </a:r>
            <a:endParaRPr lang="en-US" sz="3200" dirty="0" smtClean="0"/>
          </a:p>
          <a:p>
            <a:endParaRPr lang="en-US" sz="3200" dirty="0" smtClean="0"/>
          </a:p>
          <a:p>
            <a:pPr>
              <a:buNone/>
            </a:pPr>
            <a:r>
              <a:rPr lang="en-US" sz="3200" dirty="0" smtClean="0"/>
              <a:t>		Answer: </a:t>
            </a:r>
            <a:r>
              <a:rPr lang="en-US" sz="3200" dirty="0" smtClean="0"/>
              <a:t>No, the </a:t>
            </a:r>
            <a:r>
              <a:rPr lang="en-US" sz="3200" dirty="0" smtClean="0"/>
              <a:t>appointment lies in the sound discretion of the court. Likewise, the appointment of special administrator does not adhere to the priority of preference certain persons as administrator</a:t>
            </a:r>
            <a:r>
              <a:rPr lang="en-US" dirty="0" smtClean="0"/>
              <a:t>.</a:t>
            </a:r>
          </a:p>
          <a:p>
            <a:pPr>
              <a:buNone/>
            </a:pPr>
            <a:r>
              <a:rPr lang="en-US" dirty="0" smtClean="0"/>
              <a:t>	</a:t>
            </a: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066800"/>
            <a:ext cx="7239000" cy="5388936"/>
          </a:xfrm>
        </p:spPr>
        <p:txBody>
          <a:bodyPr>
            <a:normAutofit/>
          </a:bodyPr>
          <a:lstStyle/>
          <a:p>
            <a:r>
              <a:rPr lang="en-US" sz="3200" dirty="0" smtClean="0"/>
              <a:t> It needs to be emphasized that the appointment of a special administrator is temporary and subsists only until a regular administrator is appointed, the appointing court does not determine who are entitled to share in the estate, but who is entitled to the administration.</a:t>
            </a:r>
            <a:endParaRPr lang="en-US" sz="3200"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2. Powers and duties of special administrator </a:t>
            </a:r>
            <a:endParaRPr lang="en-US" dirty="0"/>
          </a:p>
        </p:txBody>
      </p:sp>
      <p:sp>
        <p:nvSpPr>
          <p:cNvPr id="3" name="Content Placeholder 2"/>
          <p:cNvSpPr>
            <a:spLocks noGrp="1"/>
          </p:cNvSpPr>
          <p:nvPr>
            <p:ph idx="1"/>
          </p:nvPr>
        </p:nvSpPr>
        <p:spPr/>
        <p:txBody>
          <a:bodyPr/>
          <a:lstStyle/>
          <a:p>
            <a:r>
              <a:rPr lang="en-US" dirty="0" smtClean="0"/>
              <a:t> As officers of the court they are subject to the supervision of and control of the Probate court</a:t>
            </a:r>
          </a:p>
          <a:p>
            <a:pPr lvl="1"/>
            <a:r>
              <a:rPr lang="en-US" dirty="0" smtClean="0"/>
              <a:t> take possession and charge of the goods, chattels, rights, credits, and estate of the deceased and preserve the same for the executor or administrator</a:t>
            </a:r>
          </a:p>
          <a:p>
            <a:pPr lvl="1"/>
            <a:r>
              <a:rPr lang="en-US" dirty="0" smtClean="0"/>
              <a:t>Commence and maintain suits as administrator</a:t>
            </a:r>
          </a:p>
          <a:p>
            <a:pPr lvl="1"/>
            <a:r>
              <a:rPr lang="en-US" dirty="0" smtClean="0"/>
              <a:t>Sell only perishable goods and other property upon order of the court</a:t>
            </a:r>
          </a:p>
          <a:p>
            <a:pPr lvl="1"/>
            <a:r>
              <a:rPr lang="en-US" dirty="0" smtClean="0"/>
              <a:t>By virtue of a court order, pay any debt of the deceased</a:t>
            </a:r>
            <a:endParaRPr lang="en-US"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924800" cy="1447800"/>
          </a:xfrm>
        </p:spPr>
        <p:txBody>
          <a:bodyPr>
            <a:normAutofit fontScale="90000"/>
          </a:bodyPr>
          <a:lstStyle/>
          <a:p>
            <a:r>
              <a:rPr lang="en-US" dirty="0" smtClean="0"/>
              <a:t>Section 3. when powers of special administrator cease. Transfer of effects</a:t>
            </a:r>
            <a:endParaRPr lang="en-US" dirty="0"/>
          </a:p>
        </p:txBody>
      </p:sp>
      <p:sp>
        <p:nvSpPr>
          <p:cNvPr id="3" name="Content Placeholder 2"/>
          <p:cNvSpPr>
            <a:spLocks noGrp="1"/>
          </p:cNvSpPr>
          <p:nvPr>
            <p:ph idx="1"/>
          </p:nvPr>
        </p:nvSpPr>
        <p:spPr>
          <a:xfrm>
            <a:off x="228600" y="1752600"/>
            <a:ext cx="7696200" cy="4703136"/>
          </a:xfrm>
        </p:spPr>
        <p:txBody>
          <a:bodyPr/>
          <a:lstStyle/>
          <a:p>
            <a:r>
              <a:rPr lang="en-US" sz="3600" dirty="0" smtClean="0"/>
              <a:t> Upon issuance of letters of testamentary or of administration are granted on the estate of the deceased the powers of the special administrator shall cease</a:t>
            </a:r>
          </a:p>
          <a:p>
            <a:endParaRPr lang="en-US" dirty="0" smtClean="0"/>
          </a:p>
          <a:p>
            <a:pPr>
              <a:buNone/>
            </a:pPr>
            <a:r>
              <a:rPr lang="en-US" dirty="0" smtClean="0"/>
              <a:t> </a:t>
            </a:r>
            <a:endParaRPr lang="en-US" dirty="0"/>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914400"/>
            <a:ext cx="7239000" cy="4846320"/>
          </a:xfrm>
        </p:spPr>
        <p:txBody>
          <a:bodyPr>
            <a:normAutofit fontScale="92500" lnSpcReduction="10000"/>
          </a:bodyPr>
          <a:lstStyle/>
          <a:p>
            <a:r>
              <a:rPr lang="en-US" sz="3200" dirty="0" smtClean="0"/>
              <a:t> What would be the effect of the transfer of power of special administrator to the appointed executor or administrator?</a:t>
            </a:r>
          </a:p>
          <a:p>
            <a:pPr>
              <a:buNone/>
            </a:pPr>
            <a:endParaRPr lang="en-US" sz="3200" dirty="0" smtClean="0"/>
          </a:p>
          <a:p>
            <a:pPr lvl="1">
              <a:buNone/>
            </a:pPr>
            <a:r>
              <a:rPr lang="en-US" sz="3200" dirty="0" smtClean="0"/>
              <a:t>	Answer: the appointed executor or administrator may prosecute to final judgment the suit commenced by such special administration.</a:t>
            </a:r>
          </a:p>
          <a:p>
            <a:pPr>
              <a:buNone/>
            </a:pPr>
            <a:endParaRPr lang="en-US" dirty="0" smtClean="0"/>
          </a:p>
          <a:p>
            <a:pPr lvl="1">
              <a:buNone/>
            </a:pPr>
            <a:r>
              <a:rPr lang="en-US" dirty="0" smtClean="0"/>
              <a:t>	</a:t>
            </a:r>
            <a:endParaRPr lang="en-US"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138</TotalTime>
  <Words>378</Words>
  <Application>Microsoft Office PowerPoint</Application>
  <PresentationFormat>On-screen Show (4:3)</PresentationFormat>
  <Paragraphs>41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Opulent</vt:lpstr>
      <vt:lpstr>Special administrator (Rule 80)</vt:lpstr>
      <vt:lpstr>Section 1. appointment of special administrator</vt:lpstr>
      <vt:lpstr>Slide 3</vt:lpstr>
      <vt:lpstr>Slide 4</vt:lpstr>
      <vt:lpstr>Slide 5</vt:lpstr>
      <vt:lpstr>Slide 6</vt:lpstr>
      <vt:lpstr>Section 2. Powers and duties of special administrator </vt:lpstr>
      <vt:lpstr>Section 3. when powers of special administrator cease. Transfer of effects</vt:lpstr>
      <vt:lpstr>Slide 9</vt:lpstr>
      <vt:lpstr>Slide 10</vt:lpstr>
      <vt:lpstr>CASE: Corona v. Court of appeals (Gr no. l-59821)</vt:lpstr>
      <vt:lpstr>Slide 12</vt:lpstr>
      <vt:lpstr>Slide 13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administrator</dc:title>
  <dc:creator>pc</dc:creator>
  <cp:lastModifiedBy>pc ni oro</cp:lastModifiedBy>
  <cp:revision>32</cp:revision>
  <dcterms:created xsi:type="dcterms:W3CDTF">2015-12-09T05:32:36Z</dcterms:created>
  <dcterms:modified xsi:type="dcterms:W3CDTF">2016-01-06T06:45:04Z</dcterms:modified>
</cp:coreProperties>
</file>