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9" d="100"/>
          <a:sy n="79" d="100"/>
        </p:scale>
        <p:origin x="42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2/9/2016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2/9/2016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2/9/2016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2/9/2016</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2/9/2016</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2/9/2016</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2/9/2016</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1"/>
            <a:ext cx="8825658" cy="2331720"/>
          </a:xfrm>
        </p:spPr>
        <p:txBody>
          <a:bodyPr/>
          <a:lstStyle/>
          <a:p>
            <a:r>
              <a:rPr lang="en-PH" b="1" dirty="0" smtClean="0"/>
              <a:t>ESCHEATS</a:t>
            </a:r>
            <a:endParaRPr lang="en-PH" b="1" dirty="0"/>
          </a:p>
        </p:txBody>
      </p:sp>
      <p:sp>
        <p:nvSpPr>
          <p:cNvPr id="3" name="Subtitle 2"/>
          <p:cNvSpPr>
            <a:spLocks noGrp="1"/>
          </p:cNvSpPr>
          <p:nvPr>
            <p:ph type="subTitle" idx="1"/>
          </p:nvPr>
        </p:nvSpPr>
        <p:spPr>
          <a:xfrm>
            <a:off x="1154955" y="3913632"/>
            <a:ext cx="8825658" cy="719328"/>
          </a:xfrm>
        </p:spPr>
        <p:txBody>
          <a:bodyPr>
            <a:normAutofit/>
          </a:bodyPr>
          <a:lstStyle/>
          <a:p>
            <a:r>
              <a:rPr lang="en-PH" sz="3600" b="1" dirty="0" smtClean="0"/>
              <a:t>Rule 91</a:t>
            </a:r>
            <a:endParaRPr lang="en-PH" sz="3600" b="1" dirty="0"/>
          </a:p>
        </p:txBody>
      </p:sp>
    </p:spTree>
    <p:extLst>
      <p:ext uri="{BB962C8B-B14F-4D97-AF65-F5344CB8AC3E}">
        <p14:creationId xmlns:p14="http://schemas.microsoft.com/office/powerpoint/2010/main" val="1679372841"/>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937170"/>
          </a:xfrm>
        </p:spPr>
        <p:txBody>
          <a:bodyPr/>
          <a:lstStyle/>
          <a:p>
            <a:pPr algn="ctr"/>
            <a:r>
              <a:rPr lang="en-PH" b="1" dirty="0"/>
              <a:t>Requisites for filing:</a:t>
            </a:r>
          </a:p>
        </p:txBody>
      </p:sp>
      <p:sp>
        <p:nvSpPr>
          <p:cNvPr id="3" name="Content Placeholder 2"/>
          <p:cNvSpPr>
            <a:spLocks noGrp="1"/>
          </p:cNvSpPr>
          <p:nvPr>
            <p:ph idx="1"/>
          </p:nvPr>
        </p:nvSpPr>
        <p:spPr>
          <a:xfrm>
            <a:off x="1103312" y="1389888"/>
            <a:ext cx="10210864" cy="5035296"/>
          </a:xfrm>
        </p:spPr>
        <p:txBody>
          <a:bodyPr>
            <a:normAutofit/>
          </a:bodyPr>
          <a:lstStyle/>
          <a:p>
            <a:pPr marL="457200" indent="-457200">
              <a:buFont typeface="+mj-lt"/>
              <a:buAutoNum type="alphaLcParenR"/>
            </a:pPr>
            <a:r>
              <a:rPr lang="en-PH" sz="3200" dirty="0" smtClean="0"/>
              <a:t>A </a:t>
            </a:r>
            <a:r>
              <a:rPr lang="en-PH" sz="3200" dirty="0"/>
              <a:t>person died </a:t>
            </a:r>
            <a:r>
              <a:rPr lang="en-PH" sz="3200" dirty="0" smtClean="0"/>
              <a:t>intestate.</a:t>
            </a:r>
          </a:p>
          <a:p>
            <a:pPr marL="457200" indent="-457200">
              <a:buFont typeface="+mj-lt"/>
              <a:buAutoNum type="alphaLcParenR"/>
            </a:pPr>
            <a:r>
              <a:rPr lang="en-PH" sz="3200" dirty="0" smtClean="0"/>
              <a:t>He </a:t>
            </a:r>
            <a:r>
              <a:rPr lang="en-PH" sz="3200" dirty="0"/>
              <a:t>left no heirs or persons by law entitled to the </a:t>
            </a:r>
            <a:r>
              <a:rPr lang="en-PH" sz="3200" dirty="0" smtClean="0"/>
              <a:t>same.</a:t>
            </a:r>
          </a:p>
          <a:p>
            <a:pPr marL="457200" indent="-457200">
              <a:buFont typeface="+mj-lt"/>
              <a:buAutoNum type="alphaLcParenR"/>
            </a:pPr>
            <a:r>
              <a:rPr lang="en-PH" sz="3200" dirty="0" smtClean="0"/>
              <a:t>Deceased </a:t>
            </a:r>
            <a:r>
              <a:rPr lang="en-PH" sz="3200" dirty="0"/>
              <a:t>left </a:t>
            </a:r>
            <a:r>
              <a:rPr lang="en-PH" sz="3200" dirty="0" smtClean="0"/>
              <a:t>properties. </a:t>
            </a:r>
            <a:endParaRPr lang="en-PH" sz="3200" dirty="0"/>
          </a:p>
        </p:txBody>
      </p:sp>
    </p:spTree>
    <p:extLst>
      <p:ext uri="{BB962C8B-B14F-4D97-AF65-F5344CB8AC3E}">
        <p14:creationId xmlns:p14="http://schemas.microsoft.com/office/powerpoint/2010/main" val="3842288843"/>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376082"/>
          </a:xfrm>
        </p:spPr>
        <p:txBody>
          <a:bodyPr/>
          <a:lstStyle/>
          <a:p>
            <a:pPr algn="just"/>
            <a:r>
              <a:rPr lang="en-PH" sz="3600" b="1" dirty="0"/>
              <a:t>Proceedings in escheat cannot be converted into settlement of the estate. </a:t>
            </a:r>
          </a:p>
        </p:txBody>
      </p:sp>
      <p:sp>
        <p:nvSpPr>
          <p:cNvPr id="3" name="Content Placeholder 2"/>
          <p:cNvSpPr>
            <a:spLocks noGrp="1"/>
          </p:cNvSpPr>
          <p:nvPr>
            <p:ph idx="1"/>
          </p:nvPr>
        </p:nvSpPr>
        <p:spPr>
          <a:xfrm>
            <a:off x="646111" y="1719073"/>
            <a:ext cx="10875329" cy="4462272"/>
          </a:xfrm>
        </p:spPr>
        <p:txBody>
          <a:bodyPr>
            <a:normAutofit/>
          </a:bodyPr>
          <a:lstStyle/>
          <a:p>
            <a:pPr algn="just">
              <a:buFont typeface="Wingdings" panose="05000000000000000000" pitchFamily="2" charset="2"/>
              <a:buChar char="Ø"/>
            </a:pPr>
            <a:r>
              <a:rPr lang="en-PH" sz="3600" dirty="0" smtClean="0"/>
              <a:t>Proceedings </a:t>
            </a:r>
            <a:r>
              <a:rPr lang="en-PH" sz="3600" dirty="0"/>
              <a:t>in escheat cannot be converted into settlement of the estate. </a:t>
            </a:r>
            <a:endParaRPr lang="en-PH" sz="3600" dirty="0" smtClean="0"/>
          </a:p>
          <a:p>
            <a:pPr algn="just">
              <a:buFont typeface="Wingdings" panose="05000000000000000000" pitchFamily="2" charset="2"/>
              <a:buChar char="Ø"/>
            </a:pPr>
            <a:r>
              <a:rPr lang="en-PH" sz="3600" dirty="0" smtClean="0"/>
              <a:t>The </a:t>
            </a:r>
            <a:r>
              <a:rPr lang="en-PH" sz="3600" dirty="0"/>
              <a:t>escheat court does not have the power to order or proceed with, the distribution of the estate of a decedent in escheat proceedings and adjudicate the properties to the </a:t>
            </a:r>
            <a:r>
              <a:rPr lang="en-PH" sz="3600" dirty="0" err="1" smtClean="0"/>
              <a:t>oppositors</a:t>
            </a:r>
            <a:r>
              <a:rPr lang="en-PH" sz="3600" dirty="0" smtClean="0"/>
              <a:t>.</a:t>
            </a:r>
            <a:endParaRPr lang="en-PH" sz="3600" dirty="0"/>
          </a:p>
        </p:txBody>
      </p:sp>
    </p:spTree>
    <p:extLst>
      <p:ext uri="{BB962C8B-B14F-4D97-AF65-F5344CB8AC3E}">
        <p14:creationId xmlns:p14="http://schemas.microsoft.com/office/powerpoint/2010/main" val="3597714429"/>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PH" sz="4000" b="1" dirty="0"/>
              <a:t>II. DUTY OF COURT; WHEN PETITION </a:t>
            </a:r>
            <a:r>
              <a:rPr lang="en-PH" sz="4000" b="1" dirty="0" smtClean="0"/>
              <a:t>SUFFICIENT.</a:t>
            </a:r>
            <a:r>
              <a:rPr lang="en-PH" dirty="0"/>
              <a:t/>
            </a:r>
            <a:br>
              <a:rPr lang="en-PH" dirty="0"/>
            </a:br>
            <a:endParaRPr lang="en-PH" dirty="0"/>
          </a:p>
        </p:txBody>
      </p:sp>
      <p:sp>
        <p:nvSpPr>
          <p:cNvPr id="3" name="Content Placeholder 2"/>
          <p:cNvSpPr>
            <a:spLocks noGrp="1"/>
          </p:cNvSpPr>
          <p:nvPr>
            <p:ph idx="1"/>
          </p:nvPr>
        </p:nvSpPr>
        <p:spPr>
          <a:xfrm>
            <a:off x="646112" y="2052918"/>
            <a:ext cx="10850944" cy="4195481"/>
          </a:xfrm>
        </p:spPr>
        <p:txBody>
          <a:bodyPr/>
          <a:lstStyle/>
          <a:p>
            <a:pPr algn="just">
              <a:buFont typeface="Wingdings" panose="05000000000000000000" pitchFamily="2" charset="2"/>
              <a:buChar char="Ø"/>
            </a:pPr>
            <a:r>
              <a:rPr lang="en-PH" sz="3600" dirty="0" smtClean="0"/>
              <a:t>Fix </a:t>
            </a:r>
            <a:r>
              <a:rPr lang="en-PH" sz="3600" dirty="0"/>
              <a:t>a date and place for hearing </a:t>
            </a:r>
            <a:endParaRPr lang="en-PH" sz="3600" dirty="0" smtClean="0"/>
          </a:p>
          <a:p>
            <a:pPr marL="0" indent="0" algn="just">
              <a:buNone/>
            </a:pPr>
            <a:r>
              <a:rPr lang="en-PH" sz="3600" dirty="0"/>
              <a:t> </a:t>
            </a:r>
            <a:r>
              <a:rPr lang="en-PH" sz="3600" dirty="0" smtClean="0"/>
              <a:t>  Date </a:t>
            </a:r>
            <a:r>
              <a:rPr lang="en-PH" sz="3600" dirty="0"/>
              <a:t>- x &lt; 6 months after the entry of the order </a:t>
            </a:r>
            <a:endParaRPr lang="en-PH" sz="3600" dirty="0" smtClean="0"/>
          </a:p>
          <a:p>
            <a:pPr algn="just">
              <a:buFont typeface="Wingdings" panose="05000000000000000000" pitchFamily="2" charset="2"/>
              <a:buChar char="Ø"/>
            </a:pPr>
            <a:r>
              <a:rPr lang="en-PH" sz="3600" dirty="0" smtClean="0"/>
              <a:t>Direct </a:t>
            </a:r>
            <a:r>
              <a:rPr lang="en-PH" sz="3600" dirty="0"/>
              <a:t>a copy of the order be published before the hearing At least once a week for 6 successive weeks Newspaper of general circulation in the </a:t>
            </a:r>
            <a:r>
              <a:rPr lang="en-PH" sz="3600" dirty="0" smtClean="0"/>
              <a:t>province.</a:t>
            </a:r>
            <a:endParaRPr lang="en-PH" sz="3600" dirty="0"/>
          </a:p>
          <a:p>
            <a:pPr marL="0" indent="0">
              <a:buNone/>
            </a:pPr>
            <a:endParaRPr lang="en-PH" dirty="0"/>
          </a:p>
        </p:txBody>
      </p:sp>
    </p:spTree>
    <p:extLst>
      <p:ext uri="{BB962C8B-B14F-4D97-AF65-F5344CB8AC3E}">
        <p14:creationId xmlns:p14="http://schemas.microsoft.com/office/powerpoint/2010/main" val="300058742"/>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PH" sz="4000" b="1" dirty="0"/>
              <a:t>III.COURT SHALL ADJUDGE THAT THE ESTATE SHALL ESCHEAT</a:t>
            </a:r>
            <a:r>
              <a:rPr lang="en-PH" dirty="0"/>
              <a:t/>
            </a:r>
            <a:br>
              <a:rPr lang="en-PH" dirty="0"/>
            </a:br>
            <a:endParaRPr lang="en-PH" dirty="0"/>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Ø"/>
            </a:pPr>
            <a:r>
              <a:rPr lang="en-PH" sz="3600" dirty="0" smtClean="0"/>
              <a:t>Date </a:t>
            </a:r>
            <a:r>
              <a:rPr lang="en-PH" sz="3600" dirty="0"/>
              <a:t>and time published </a:t>
            </a:r>
          </a:p>
          <a:p>
            <a:pPr algn="just">
              <a:buFont typeface="Wingdings" panose="05000000000000000000" pitchFamily="2" charset="2"/>
              <a:buChar char="Ø"/>
            </a:pPr>
            <a:r>
              <a:rPr lang="en-PH" sz="3600" dirty="0" smtClean="0"/>
              <a:t>Right </a:t>
            </a:r>
            <a:r>
              <a:rPr lang="en-PH" sz="3600" dirty="0"/>
              <a:t>of government proven in court </a:t>
            </a:r>
          </a:p>
          <a:p>
            <a:pPr algn="just">
              <a:buFont typeface="Wingdings" panose="05000000000000000000" pitchFamily="2" charset="2"/>
              <a:buChar char="Ø"/>
            </a:pPr>
            <a:r>
              <a:rPr lang="en-PH" sz="3600" dirty="0" smtClean="0"/>
              <a:t>Payment </a:t>
            </a:r>
            <a:r>
              <a:rPr lang="en-PH" sz="3600" dirty="0"/>
              <a:t>of just debts and charges </a:t>
            </a:r>
          </a:p>
        </p:txBody>
      </p:sp>
    </p:spTree>
    <p:extLst>
      <p:ext uri="{BB962C8B-B14F-4D97-AF65-F5344CB8AC3E}">
        <p14:creationId xmlns:p14="http://schemas.microsoft.com/office/powerpoint/2010/main" val="1285163144"/>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646176"/>
            <a:ext cx="10137712" cy="5602223"/>
          </a:xfrm>
        </p:spPr>
        <p:txBody>
          <a:bodyPr>
            <a:noAutofit/>
          </a:bodyPr>
          <a:lstStyle/>
          <a:p>
            <a:pPr marL="457200" indent="-457200" algn="just">
              <a:buAutoNum type="arabicPeriod"/>
            </a:pPr>
            <a:r>
              <a:rPr lang="en-PH" sz="3200" b="1" i="1" u="sng" dirty="0" smtClean="0"/>
              <a:t>Personal </a:t>
            </a:r>
            <a:r>
              <a:rPr lang="en-PH" sz="3200" b="1" i="1" u="sng" dirty="0"/>
              <a:t>estate </a:t>
            </a:r>
            <a:r>
              <a:rPr lang="en-PH" sz="3200" dirty="0" smtClean="0"/>
              <a:t>goes </a:t>
            </a:r>
            <a:r>
              <a:rPr lang="en-PH" sz="3200" dirty="0"/>
              <a:t>to the municipality or city of last residence </a:t>
            </a:r>
            <a:endParaRPr lang="en-PH" sz="3200" dirty="0" smtClean="0"/>
          </a:p>
          <a:p>
            <a:pPr marL="457200" indent="-457200" algn="just">
              <a:buAutoNum type="arabicPeriod"/>
            </a:pPr>
            <a:r>
              <a:rPr lang="en-PH" sz="3200" b="1" i="1" u="sng" dirty="0" smtClean="0"/>
              <a:t>Real estate </a:t>
            </a:r>
            <a:r>
              <a:rPr lang="en-PH" sz="3200" dirty="0"/>
              <a:t>goes to the municipality or city where same is situated </a:t>
            </a:r>
            <a:r>
              <a:rPr lang="en-PH" sz="3200" dirty="0" smtClean="0"/>
              <a:t> </a:t>
            </a:r>
          </a:p>
          <a:p>
            <a:pPr algn="just">
              <a:buFont typeface="Wingdings" panose="05000000000000000000" pitchFamily="2" charset="2"/>
              <a:buChar char="Ø"/>
            </a:pPr>
            <a:r>
              <a:rPr lang="en-PH" sz="3200" dirty="0"/>
              <a:t>	</a:t>
            </a:r>
            <a:r>
              <a:rPr lang="en-PH" sz="3200" dirty="0" smtClean="0"/>
              <a:t>	If </a:t>
            </a:r>
            <a:r>
              <a:rPr lang="en-PH" sz="3200" dirty="0"/>
              <a:t>the deceased never resided in the Philippines, the whole estate may be assigned to the respective municipalities or cities where the same is located. </a:t>
            </a:r>
            <a:endParaRPr lang="en-PH" sz="3200" dirty="0" smtClean="0"/>
          </a:p>
          <a:p>
            <a:pPr marL="0" indent="0" algn="just">
              <a:buNone/>
            </a:pPr>
            <a:r>
              <a:rPr lang="en-PH" sz="3200" dirty="0"/>
              <a:t>	</a:t>
            </a:r>
          </a:p>
        </p:txBody>
      </p:sp>
    </p:spTree>
    <p:extLst>
      <p:ext uri="{BB962C8B-B14F-4D97-AF65-F5344CB8AC3E}">
        <p14:creationId xmlns:p14="http://schemas.microsoft.com/office/powerpoint/2010/main" val="1053108041"/>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1103313" y="622300"/>
            <a:ext cx="10234612" cy="5626100"/>
          </a:xfrm>
        </p:spPr>
        <p:txBody>
          <a:bodyPr/>
          <a:lstStyle/>
          <a:p>
            <a:pPr algn="just">
              <a:buFont typeface="Wingdings" panose="05000000000000000000" pitchFamily="2" charset="2"/>
              <a:buChar char="Ø"/>
            </a:pPr>
            <a:r>
              <a:rPr lang="en-PH" dirty="0" smtClean="0"/>
              <a:t>	</a:t>
            </a:r>
            <a:r>
              <a:rPr lang="en-PH" sz="3600" dirty="0" smtClean="0"/>
              <a:t>Such </a:t>
            </a:r>
            <a:r>
              <a:rPr lang="en-PH" sz="3600" dirty="0"/>
              <a:t>estate shall be for the benefit of public schools, and public charitable institutions and centers in said municipalities or cities. </a:t>
            </a:r>
          </a:p>
          <a:p>
            <a:pPr algn="just">
              <a:buFont typeface="Wingdings" panose="05000000000000000000" pitchFamily="2" charset="2"/>
              <a:buChar char="Ø"/>
            </a:pPr>
            <a:r>
              <a:rPr lang="en-PH" sz="3600" dirty="0" smtClean="0"/>
              <a:t>	The </a:t>
            </a:r>
            <a:r>
              <a:rPr lang="en-PH" sz="3600" dirty="0"/>
              <a:t>court, at the instance of an interested party, or on its own motion, may order the establishment of a permanent trust, so that the only income from the property shall be </a:t>
            </a:r>
            <a:r>
              <a:rPr lang="en-PH" sz="3600" dirty="0" smtClean="0"/>
              <a:t>used.</a:t>
            </a:r>
            <a:endParaRPr lang="en-PH" sz="3600" dirty="0"/>
          </a:p>
        </p:txBody>
      </p:sp>
    </p:spTree>
    <p:extLst>
      <p:ext uri="{BB962C8B-B14F-4D97-AF65-F5344CB8AC3E}">
        <p14:creationId xmlns:p14="http://schemas.microsoft.com/office/powerpoint/2010/main" val="3644411043"/>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499872"/>
            <a:ext cx="10601008" cy="5748527"/>
          </a:xfrm>
        </p:spPr>
        <p:txBody>
          <a:bodyPr>
            <a:normAutofit/>
          </a:bodyPr>
          <a:lstStyle/>
          <a:p>
            <a:pPr marL="0" indent="0" algn="just">
              <a:buNone/>
            </a:pPr>
            <a:r>
              <a:rPr lang="en-PH" sz="3400" dirty="0"/>
              <a:t>3. </a:t>
            </a:r>
            <a:r>
              <a:rPr lang="en-PH" sz="3400" b="1" i="1" u="sng" dirty="0"/>
              <a:t>Conclusiveness of judgment of escheat </a:t>
            </a:r>
            <a:endParaRPr lang="en-PH" sz="3400" b="1" i="1" u="sng" dirty="0" smtClean="0"/>
          </a:p>
          <a:p>
            <a:pPr algn="just">
              <a:buFont typeface="Wingdings" panose="05000000000000000000" pitchFamily="2" charset="2"/>
              <a:buChar char="Ø"/>
            </a:pPr>
            <a:r>
              <a:rPr lang="en-PH" sz="3400" dirty="0" smtClean="0"/>
              <a:t> </a:t>
            </a:r>
            <a:r>
              <a:rPr lang="en-PH" sz="3400" dirty="0"/>
              <a:t>Conclusive upon persons notified by advertisement to all persons interested. </a:t>
            </a:r>
            <a:endParaRPr lang="en-PH" sz="3400" dirty="0" smtClean="0"/>
          </a:p>
          <a:p>
            <a:pPr marL="0" indent="0" algn="just">
              <a:buNone/>
            </a:pPr>
            <a:r>
              <a:rPr lang="en-PH" sz="3400" dirty="0" smtClean="0"/>
              <a:t>4</a:t>
            </a:r>
            <a:r>
              <a:rPr lang="en-PH" sz="3400" dirty="0"/>
              <a:t>. </a:t>
            </a:r>
            <a:r>
              <a:rPr lang="en-PH" sz="3400" b="1" i="1" u="sng" dirty="0"/>
              <a:t>Evidence required </a:t>
            </a:r>
          </a:p>
          <a:p>
            <a:pPr algn="just">
              <a:buFont typeface="Wingdings" panose="05000000000000000000" pitchFamily="2" charset="2"/>
              <a:buChar char="Ø"/>
            </a:pPr>
            <a:r>
              <a:rPr lang="en-PH" sz="3400" dirty="0" smtClean="0"/>
              <a:t>Escheats </a:t>
            </a:r>
            <a:r>
              <a:rPr lang="en-PH" sz="3400" dirty="0"/>
              <a:t>and forfeitures are not favored by law, and the modern rule under statutes regulating escheat proceedings is that the burden of proof rests on the state to prove that the property in question is in all respects liable to escheat. </a:t>
            </a:r>
          </a:p>
        </p:txBody>
      </p:sp>
    </p:spTree>
    <p:extLst>
      <p:ext uri="{BB962C8B-B14F-4D97-AF65-F5344CB8AC3E}">
        <p14:creationId xmlns:p14="http://schemas.microsoft.com/office/powerpoint/2010/main" val="4192527173"/>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536448"/>
            <a:ext cx="10137712" cy="5711951"/>
          </a:xfrm>
        </p:spPr>
        <p:txBody>
          <a:bodyPr>
            <a:normAutofit/>
          </a:bodyPr>
          <a:lstStyle/>
          <a:p>
            <a:pPr marL="0" indent="0" algn="just">
              <a:buNone/>
            </a:pPr>
            <a:r>
              <a:rPr lang="en-PH" sz="3500" b="1" i="1" u="sng" dirty="0"/>
              <a:t>5. </a:t>
            </a:r>
            <a:r>
              <a:rPr lang="en-PH" sz="3500" b="1" i="1" u="sng" dirty="0" smtClean="0"/>
              <a:t>Waiver.</a:t>
            </a:r>
            <a:endParaRPr lang="en-PH" sz="3500" b="1" i="1" u="sng" dirty="0"/>
          </a:p>
          <a:p>
            <a:pPr algn="just">
              <a:buFont typeface="Wingdings" panose="05000000000000000000" pitchFamily="2" charset="2"/>
              <a:buChar char="Ø"/>
            </a:pPr>
            <a:r>
              <a:rPr lang="en-PH" sz="3500" dirty="0" smtClean="0"/>
              <a:t>The </a:t>
            </a:r>
            <a:r>
              <a:rPr lang="en-PH" sz="3500" dirty="0"/>
              <a:t>right to escheat may be waived, either expressly or impliedly.</a:t>
            </a:r>
          </a:p>
          <a:p>
            <a:pPr algn="just">
              <a:buFont typeface="Wingdings" panose="05000000000000000000" pitchFamily="2" charset="2"/>
              <a:buChar char="Ø"/>
            </a:pPr>
            <a:r>
              <a:rPr lang="en-PH" sz="3500" dirty="0" smtClean="0"/>
              <a:t>Thus </a:t>
            </a:r>
            <a:r>
              <a:rPr lang="en-PH" sz="3500" dirty="0"/>
              <a:t>where the right to escheat claimed by municipality has existed long prior to the registration proceedings instituted by the Roman Catholic Archbishop of Manila and the same has not been asserted in said proceedings, it is deemed to have been completely waived.</a:t>
            </a:r>
          </a:p>
          <a:p>
            <a:pPr marL="0" indent="0" algn="just">
              <a:buNone/>
            </a:pPr>
            <a:endParaRPr lang="en-PH" sz="3500" dirty="0"/>
          </a:p>
        </p:txBody>
      </p:sp>
    </p:spTree>
    <p:extLst>
      <p:ext uri="{BB962C8B-B14F-4D97-AF65-F5344CB8AC3E}">
        <p14:creationId xmlns:p14="http://schemas.microsoft.com/office/powerpoint/2010/main" val="703664282"/>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278546"/>
          </a:xfrm>
        </p:spPr>
        <p:txBody>
          <a:bodyPr/>
          <a:lstStyle/>
          <a:p>
            <a:pPr algn="ctr"/>
            <a:r>
              <a:rPr lang="en-PH" sz="4000" b="1" dirty="0"/>
              <a:t>IV.PERIOD TO APPEAL AND CLAIM THE ESTATE</a:t>
            </a:r>
            <a:r>
              <a:rPr lang="en-PH" dirty="0"/>
              <a:t/>
            </a:r>
            <a:br>
              <a:rPr lang="en-PH" dirty="0"/>
            </a:br>
            <a:endParaRPr lang="en-PH" dirty="0"/>
          </a:p>
        </p:txBody>
      </p:sp>
      <p:sp>
        <p:nvSpPr>
          <p:cNvPr id="3" name="Content Placeholder 2"/>
          <p:cNvSpPr>
            <a:spLocks noGrp="1"/>
          </p:cNvSpPr>
          <p:nvPr>
            <p:ph idx="1"/>
          </p:nvPr>
        </p:nvSpPr>
        <p:spPr>
          <a:xfrm>
            <a:off x="804672" y="1901952"/>
            <a:ext cx="10436352" cy="4498848"/>
          </a:xfrm>
        </p:spPr>
        <p:txBody>
          <a:bodyPr>
            <a:normAutofit/>
          </a:bodyPr>
          <a:lstStyle/>
          <a:p>
            <a:pPr>
              <a:buFont typeface="Wingdings" panose="05000000000000000000" pitchFamily="2" charset="2"/>
              <a:buChar char="Ø"/>
            </a:pPr>
            <a:r>
              <a:rPr lang="en-PH" sz="2800" dirty="0" smtClean="0"/>
              <a:t>Within </a:t>
            </a:r>
            <a:r>
              <a:rPr lang="en-PH" sz="2800" dirty="0"/>
              <a:t>5 years from date of judgment; otherwise, barred </a:t>
            </a:r>
            <a:r>
              <a:rPr lang="en-PH" sz="2800" dirty="0" smtClean="0"/>
              <a:t>forever.</a:t>
            </a:r>
          </a:p>
          <a:p>
            <a:pPr marL="0" indent="0">
              <a:buNone/>
            </a:pPr>
            <a:r>
              <a:rPr lang="en-PH" sz="2800" dirty="0" smtClean="0"/>
              <a:t>1</a:t>
            </a:r>
            <a:r>
              <a:rPr lang="en-PH" sz="2800" dirty="0"/>
              <a:t>. </a:t>
            </a:r>
            <a:r>
              <a:rPr lang="en-PH" sz="2800" b="1" i="1" dirty="0"/>
              <a:t>By whom: </a:t>
            </a:r>
          </a:p>
          <a:p>
            <a:pPr>
              <a:buFont typeface="Wingdings" panose="05000000000000000000" pitchFamily="2" charset="2"/>
              <a:buChar char="Ø"/>
            </a:pPr>
            <a:r>
              <a:rPr lang="en-PH" sz="2800" dirty="0" smtClean="0"/>
              <a:t>Devisee</a:t>
            </a:r>
            <a:r>
              <a:rPr lang="en-PH" sz="2800" dirty="0"/>
              <a:t>, legatee, heir, widow, widower, or other person entitled to such estate </a:t>
            </a:r>
            <a:r>
              <a:rPr lang="en-PH" sz="2800" dirty="0" smtClean="0"/>
              <a:t>appears.</a:t>
            </a:r>
            <a:endParaRPr lang="en-PH" sz="2800" dirty="0"/>
          </a:p>
          <a:p>
            <a:pPr>
              <a:buFont typeface="Wingdings" panose="05000000000000000000" pitchFamily="2" charset="2"/>
              <a:buChar char="Ø"/>
            </a:pPr>
            <a:r>
              <a:rPr lang="en-PH" sz="2800" dirty="0" smtClean="0"/>
              <a:t>Such </a:t>
            </a:r>
            <a:r>
              <a:rPr lang="en-PH" sz="2800" dirty="0"/>
              <a:t>person shall have possession of and title to the same, or if sold, the municipality or city shall be accountable to him for the proceeds after deducting reasonable charges for the care of the </a:t>
            </a:r>
            <a:r>
              <a:rPr lang="en-PH" sz="2800" dirty="0" smtClean="0"/>
              <a:t>estate. </a:t>
            </a:r>
            <a:endParaRPr lang="en-PH" sz="2800" dirty="0"/>
          </a:p>
        </p:txBody>
      </p:sp>
    </p:spTree>
    <p:extLst>
      <p:ext uri="{BB962C8B-B14F-4D97-AF65-F5344CB8AC3E}">
        <p14:creationId xmlns:p14="http://schemas.microsoft.com/office/powerpoint/2010/main" val="100707108"/>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438912"/>
            <a:ext cx="10113328" cy="5809487"/>
          </a:xfrm>
        </p:spPr>
        <p:txBody>
          <a:bodyPr>
            <a:normAutofit fontScale="92500" lnSpcReduction="10000"/>
          </a:bodyPr>
          <a:lstStyle/>
          <a:p>
            <a:pPr marL="0" indent="0" algn="just">
              <a:buNone/>
            </a:pPr>
            <a:r>
              <a:rPr lang="en-PH" sz="3600" b="1" i="1" dirty="0"/>
              <a:t>2. Period for filing </a:t>
            </a:r>
            <a:r>
              <a:rPr lang="en-PH" sz="3600" b="1" i="1" dirty="0" smtClean="0"/>
              <a:t>claim.</a:t>
            </a:r>
          </a:p>
          <a:p>
            <a:pPr algn="just"/>
            <a:r>
              <a:rPr lang="en-PH" sz="3600" dirty="0" smtClean="0"/>
              <a:t>5 </a:t>
            </a:r>
            <a:r>
              <a:rPr lang="en-PH" sz="3600" dirty="0"/>
              <a:t>years from date the property was delivered to the state.</a:t>
            </a:r>
          </a:p>
          <a:p>
            <a:pPr marL="0" indent="0" algn="just">
              <a:buNone/>
            </a:pPr>
            <a:r>
              <a:rPr lang="en-PH" sz="3900" b="1" dirty="0"/>
              <a:t>V. OTHER ACTIONS FOR ESCHEAT</a:t>
            </a:r>
          </a:p>
          <a:p>
            <a:pPr algn="just"/>
            <a:r>
              <a:rPr lang="en-PH" sz="3600" dirty="0" smtClean="0"/>
              <a:t>Until </a:t>
            </a:r>
            <a:r>
              <a:rPr lang="en-PH" sz="3600" dirty="0"/>
              <a:t>otherwise provided by law, actions reversion or escheat of properties alienated in violation of the Constitution or of any statute shall be governed by this rule, except that the action shall be </a:t>
            </a:r>
          </a:p>
          <a:p>
            <a:pPr algn="just"/>
            <a:r>
              <a:rPr lang="en-PH" sz="3600" dirty="0" smtClean="0"/>
              <a:t>instituted </a:t>
            </a:r>
            <a:r>
              <a:rPr lang="en-PH" sz="3600" dirty="0"/>
              <a:t>in the province where the land lies in whole or in part.</a:t>
            </a:r>
          </a:p>
        </p:txBody>
      </p:sp>
    </p:spTree>
    <p:extLst>
      <p:ext uri="{BB962C8B-B14F-4D97-AF65-F5344CB8AC3E}">
        <p14:creationId xmlns:p14="http://schemas.microsoft.com/office/powerpoint/2010/main" val="4188455788"/>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PH" b="1" dirty="0"/>
              <a:t>I. WHEN </a:t>
            </a:r>
            <a:r>
              <a:rPr lang="en-PH" b="1" dirty="0" smtClean="0"/>
              <a:t>ALLOWED?</a:t>
            </a:r>
            <a:r>
              <a:rPr lang="en-PH" dirty="0"/>
              <a:t/>
            </a:r>
            <a:br>
              <a:rPr lang="en-PH" dirty="0"/>
            </a:br>
            <a:endParaRPr lang="en-PH"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PH" sz="4000" dirty="0" smtClean="0"/>
              <a:t> </a:t>
            </a:r>
            <a:r>
              <a:rPr lang="en-PH" sz="4000" dirty="0"/>
              <a:t>Person dies intestate </a:t>
            </a:r>
            <a:endParaRPr lang="en-PH" sz="4000" dirty="0" smtClean="0"/>
          </a:p>
          <a:p>
            <a:pPr>
              <a:buFont typeface="Wingdings" panose="05000000000000000000" pitchFamily="2" charset="2"/>
              <a:buChar char="Ø"/>
            </a:pPr>
            <a:r>
              <a:rPr lang="en-PH" sz="4000" dirty="0" smtClean="0"/>
              <a:t> </a:t>
            </a:r>
            <a:r>
              <a:rPr lang="en-PH" sz="4000" dirty="0"/>
              <a:t>Seized of real property in the Philippines </a:t>
            </a:r>
          </a:p>
          <a:p>
            <a:pPr>
              <a:buFont typeface="Wingdings" panose="05000000000000000000" pitchFamily="2" charset="2"/>
              <a:buChar char="Ø"/>
            </a:pPr>
            <a:r>
              <a:rPr lang="en-PH" sz="4000" dirty="0" smtClean="0"/>
              <a:t> </a:t>
            </a:r>
            <a:r>
              <a:rPr lang="en-PH" sz="4000" dirty="0"/>
              <a:t>Leaves no heir or person by law entitled to the same </a:t>
            </a:r>
          </a:p>
        </p:txBody>
      </p:sp>
    </p:spTree>
    <p:extLst>
      <p:ext uri="{BB962C8B-B14F-4D97-AF65-F5344CB8AC3E}">
        <p14:creationId xmlns:p14="http://schemas.microsoft.com/office/powerpoint/2010/main" val="3585678562"/>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64018"/>
          </a:xfrm>
        </p:spPr>
        <p:txBody>
          <a:bodyPr/>
          <a:lstStyle/>
          <a:p>
            <a:pPr algn="ctr"/>
            <a:r>
              <a:rPr lang="en-PH" b="1" dirty="0"/>
              <a:t>Procedure</a:t>
            </a:r>
          </a:p>
        </p:txBody>
      </p:sp>
      <p:sp>
        <p:nvSpPr>
          <p:cNvPr id="3" name="Content Placeholder 2"/>
          <p:cNvSpPr>
            <a:spLocks noGrp="1"/>
          </p:cNvSpPr>
          <p:nvPr>
            <p:ph idx="1"/>
          </p:nvPr>
        </p:nvSpPr>
        <p:spPr>
          <a:xfrm>
            <a:off x="646112" y="1231392"/>
            <a:ext cx="10741216" cy="5017007"/>
          </a:xfrm>
        </p:spPr>
        <p:txBody>
          <a:bodyPr>
            <a:normAutofit/>
          </a:bodyPr>
          <a:lstStyle/>
          <a:p>
            <a:pPr marL="457200" indent="-457200">
              <a:buAutoNum type="alphaLcPeriod"/>
            </a:pPr>
            <a:r>
              <a:rPr lang="en-PH" sz="3200" dirty="0" smtClean="0"/>
              <a:t>Solicitor </a:t>
            </a:r>
            <a:r>
              <a:rPr lang="en-PH" sz="3200" dirty="0"/>
              <a:t>General or his representative in behalf of the Republic of the Philippines to file the petition </a:t>
            </a:r>
            <a:endParaRPr lang="en-PH" sz="3200" dirty="0" smtClean="0"/>
          </a:p>
          <a:p>
            <a:pPr marL="457200" indent="-457200">
              <a:buAutoNum type="alphaLcPeriod"/>
            </a:pPr>
            <a:r>
              <a:rPr lang="en-PH" sz="3200" dirty="0" smtClean="0"/>
              <a:t>In </a:t>
            </a:r>
            <a:r>
              <a:rPr lang="en-PH" sz="3200" dirty="0"/>
              <a:t>the RTC of the province where the deceased last resided or in which he had estate, if he resided out of the Philippines </a:t>
            </a:r>
            <a:endParaRPr lang="en-PH" sz="3200" dirty="0" smtClean="0"/>
          </a:p>
          <a:p>
            <a:pPr marL="457200" indent="-457200">
              <a:buAutoNum type="alphaLcPeriod"/>
            </a:pPr>
            <a:r>
              <a:rPr lang="en-PH" sz="3200" dirty="0" smtClean="0"/>
              <a:t>If </a:t>
            </a:r>
            <a:r>
              <a:rPr lang="en-PH" sz="3200" dirty="0"/>
              <a:t>petition is sufficient in form and substance, the court shall fix a date and place for the hearing o Which date shall not be more than 6 months after the entry of the order </a:t>
            </a:r>
          </a:p>
        </p:txBody>
      </p:sp>
    </p:spTree>
    <p:extLst>
      <p:ext uri="{BB962C8B-B14F-4D97-AF65-F5344CB8AC3E}">
        <p14:creationId xmlns:p14="http://schemas.microsoft.com/office/powerpoint/2010/main" val="3834659721"/>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621792"/>
            <a:ext cx="9625648" cy="5626607"/>
          </a:xfrm>
        </p:spPr>
        <p:txBody>
          <a:bodyPr>
            <a:normAutofit/>
          </a:bodyPr>
          <a:lstStyle/>
          <a:p>
            <a:pPr marL="0" indent="0" algn="just">
              <a:buNone/>
            </a:pPr>
            <a:r>
              <a:rPr lang="en-PH" sz="2800" dirty="0"/>
              <a:t>d. The court shall direct a copy of the order to be published before the hearing at least once a week for 6 consecutive weeks in some newspaper of general circulation published in the province, as the court shall deem best </a:t>
            </a:r>
            <a:endParaRPr lang="en-PH" sz="2800" dirty="0" smtClean="0"/>
          </a:p>
          <a:p>
            <a:pPr marL="0" indent="0" algn="just">
              <a:buNone/>
            </a:pPr>
            <a:r>
              <a:rPr lang="en-PH" sz="2800" dirty="0" smtClean="0"/>
              <a:t>e</a:t>
            </a:r>
            <a:r>
              <a:rPr lang="en-PH" sz="2800" dirty="0"/>
              <a:t>. The court shall hear the case and judge whether or not the estate shall escheat </a:t>
            </a:r>
            <a:endParaRPr lang="en-PH" sz="2800" dirty="0" smtClean="0"/>
          </a:p>
          <a:p>
            <a:pPr marL="0" indent="0" algn="just">
              <a:buNone/>
            </a:pPr>
            <a:r>
              <a:rPr lang="en-PH" sz="2800" dirty="0"/>
              <a:t>f. If the court rules in favor of the Republic, </a:t>
            </a:r>
            <a:endParaRPr lang="en-PH" sz="2800" dirty="0" smtClean="0"/>
          </a:p>
          <a:p>
            <a:pPr marL="0" indent="0" algn="just">
              <a:buNone/>
            </a:pPr>
            <a:r>
              <a:rPr lang="en-PH" sz="2800" dirty="0" smtClean="0"/>
              <a:t> 	- It </a:t>
            </a:r>
            <a:r>
              <a:rPr lang="en-PH" sz="2800" dirty="0"/>
              <a:t>shall assign the personal estate to the municipality or city where the deceased last resided, and the real estate to the municipalities or cities, respectively, in which the same is situated. </a:t>
            </a:r>
          </a:p>
        </p:txBody>
      </p:sp>
    </p:spTree>
    <p:extLst>
      <p:ext uri="{BB962C8B-B14F-4D97-AF65-F5344CB8AC3E}">
        <p14:creationId xmlns:p14="http://schemas.microsoft.com/office/powerpoint/2010/main" val="3329823586"/>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499872"/>
            <a:ext cx="10344976" cy="5748527"/>
          </a:xfrm>
        </p:spPr>
        <p:txBody>
          <a:bodyPr/>
          <a:lstStyle/>
          <a:p>
            <a:pPr marL="0" indent="0" algn="just">
              <a:buNone/>
            </a:pPr>
            <a:r>
              <a:rPr lang="en-PH" dirty="0"/>
              <a:t>	</a:t>
            </a:r>
            <a:r>
              <a:rPr lang="en-PH" sz="3200" dirty="0" smtClean="0"/>
              <a:t>- </a:t>
            </a:r>
            <a:r>
              <a:rPr lang="en-PH" sz="3200" dirty="0"/>
              <a:t>If the deceased never resided in the Philippines, the whole estate may be assigned to the respective municipalities or cities where the same is located. </a:t>
            </a:r>
            <a:endParaRPr lang="en-PH" sz="3200" dirty="0" smtClean="0"/>
          </a:p>
          <a:p>
            <a:pPr marL="0" indent="0" algn="just">
              <a:buNone/>
            </a:pPr>
            <a:r>
              <a:rPr lang="en-PH" sz="3200" dirty="0"/>
              <a:t>	</a:t>
            </a:r>
            <a:r>
              <a:rPr lang="en-PH" sz="3200" dirty="0" smtClean="0"/>
              <a:t>-  </a:t>
            </a:r>
            <a:r>
              <a:rPr lang="en-PH" sz="3200" dirty="0"/>
              <a:t>Such estate shall be for the benefit of public schools, and public charitable </a:t>
            </a:r>
            <a:r>
              <a:rPr lang="en-PH" sz="3200" dirty="0" smtClean="0"/>
              <a:t>institutions and </a:t>
            </a:r>
            <a:r>
              <a:rPr lang="en-PH" sz="3200" dirty="0"/>
              <a:t>centers in said municipalities or cities. </a:t>
            </a:r>
            <a:endParaRPr lang="en-PH" sz="3200" dirty="0" smtClean="0"/>
          </a:p>
          <a:p>
            <a:pPr marL="0" indent="0" algn="just">
              <a:buNone/>
            </a:pPr>
            <a:r>
              <a:rPr lang="en-PH" sz="3200" dirty="0"/>
              <a:t>	</a:t>
            </a:r>
            <a:r>
              <a:rPr lang="en-PH" sz="3200" dirty="0" smtClean="0"/>
              <a:t>-  </a:t>
            </a:r>
            <a:r>
              <a:rPr lang="en-PH" sz="3200" dirty="0"/>
              <a:t>It may also order the establishment of a permanent trust, so that only the income from the property shall be used. </a:t>
            </a:r>
          </a:p>
        </p:txBody>
      </p:sp>
    </p:spTree>
    <p:extLst>
      <p:ext uri="{BB962C8B-B14F-4D97-AF65-F5344CB8AC3E}">
        <p14:creationId xmlns:p14="http://schemas.microsoft.com/office/powerpoint/2010/main" val="2987921902"/>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900594"/>
          </a:xfrm>
        </p:spPr>
        <p:txBody>
          <a:bodyPr/>
          <a:lstStyle/>
          <a:p>
            <a:pPr algn="ctr"/>
            <a:r>
              <a:rPr lang="en-PH" b="1" dirty="0" smtClean="0"/>
              <a:t>Who </a:t>
            </a:r>
            <a:r>
              <a:rPr lang="en-PH" b="1" dirty="0"/>
              <a:t>may </a:t>
            </a:r>
            <a:r>
              <a:rPr lang="en-PH" b="1" dirty="0" smtClean="0"/>
              <a:t>file?</a:t>
            </a:r>
            <a:endParaRPr lang="en-PH" b="1" dirty="0"/>
          </a:p>
        </p:txBody>
      </p:sp>
      <p:sp>
        <p:nvSpPr>
          <p:cNvPr id="3" name="Content Placeholder 2"/>
          <p:cNvSpPr>
            <a:spLocks noGrp="1"/>
          </p:cNvSpPr>
          <p:nvPr>
            <p:ph idx="1"/>
          </p:nvPr>
        </p:nvSpPr>
        <p:spPr>
          <a:xfrm>
            <a:off x="1103312" y="1463040"/>
            <a:ext cx="9528112" cy="4785359"/>
          </a:xfrm>
        </p:spPr>
        <p:txBody>
          <a:bodyPr/>
          <a:lstStyle/>
          <a:p>
            <a:pPr marL="0" indent="0">
              <a:buNone/>
            </a:pPr>
            <a:r>
              <a:rPr lang="en-PH" dirty="0" smtClean="0"/>
              <a:t> </a:t>
            </a:r>
            <a:r>
              <a:rPr lang="en-PH" sz="3200" dirty="0"/>
              <a:t>Solicitor General or his </a:t>
            </a:r>
            <a:r>
              <a:rPr lang="en-PH" sz="3200" dirty="0" smtClean="0"/>
              <a:t>representative.</a:t>
            </a:r>
          </a:p>
          <a:p>
            <a:pPr marL="0" indent="0">
              <a:buNone/>
            </a:pPr>
            <a:r>
              <a:rPr lang="en-PH" sz="3200" dirty="0"/>
              <a:t>	</a:t>
            </a:r>
            <a:r>
              <a:rPr lang="en-PH" sz="3200" dirty="0" smtClean="0"/>
              <a:t>	- </a:t>
            </a:r>
            <a:endParaRPr lang="en-PH" sz="3200" dirty="0"/>
          </a:p>
        </p:txBody>
      </p:sp>
    </p:spTree>
    <p:extLst>
      <p:ext uri="{BB962C8B-B14F-4D97-AF65-F5344CB8AC3E}">
        <p14:creationId xmlns:p14="http://schemas.microsoft.com/office/powerpoint/2010/main" val="3331381467"/>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973746"/>
          </a:xfrm>
        </p:spPr>
        <p:txBody>
          <a:bodyPr/>
          <a:lstStyle/>
          <a:p>
            <a:pPr algn="ctr"/>
            <a:r>
              <a:rPr lang="en-PH" dirty="0"/>
              <a:t> </a:t>
            </a:r>
            <a:r>
              <a:rPr lang="en-PH" b="1" dirty="0"/>
              <a:t>Where to </a:t>
            </a:r>
            <a:r>
              <a:rPr lang="en-PH" b="1" dirty="0" smtClean="0"/>
              <a:t>file</a:t>
            </a:r>
            <a:r>
              <a:rPr lang="en-PH" b="1" dirty="0"/>
              <a:t>?</a:t>
            </a:r>
          </a:p>
        </p:txBody>
      </p:sp>
      <p:sp>
        <p:nvSpPr>
          <p:cNvPr id="3" name="Content Placeholder 2"/>
          <p:cNvSpPr>
            <a:spLocks noGrp="1"/>
          </p:cNvSpPr>
          <p:nvPr>
            <p:ph idx="1"/>
          </p:nvPr>
        </p:nvSpPr>
        <p:spPr>
          <a:xfrm>
            <a:off x="1103312" y="1426464"/>
            <a:ext cx="8946541" cy="4821935"/>
          </a:xfrm>
        </p:spPr>
        <p:txBody>
          <a:bodyPr>
            <a:normAutofit/>
          </a:bodyPr>
          <a:lstStyle/>
          <a:p>
            <a:pPr marL="0" indent="0" algn="just">
              <a:buNone/>
            </a:pPr>
            <a:r>
              <a:rPr lang="en-PH" sz="3200" dirty="0"/>
              <a:t>CFI of the </a:t>
            </a:r>
            <a:r>
              <a:rPr lang="en-PH" sz="3200" dirty="0" smtClean="0"/>
              <a:t>province/ Regional Trial Court </a:t>
            </a:r>
            <a:r>
              <a:rPr lang="en-PH" sz="3200" dirty="0"/>
              <a:t>where deceased last resided OR which he had </a:t>
            </a:r>
            <a:r>
              <a:rPr lang="en-PH" sz="3200" dirty="0" smtClean="0"/>
              <a:t>estate.</a:t>
            </a:r>
            <a:endParaRPr lang="en-PH" sz="3200" dirty="0"/>
          </a:p>
        </p:txBody>
      </p:sp>
    </p:spTree>
    <p:extLst>
      <p:ext uri="{BB962C8B-B14F-4D97-AF65-F5344CB8AC3E}">
        <p14:creationId xmlns:p14="http://schemas.microsoft.com/office/powerpoint/2010/main" val="2869401878"/>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937170"/>
          </a:xfrm>
        </p:spPr>
        <p:txBody>
          <a:bodyPr/>
          <a:lstStyle/>
          <a:p>
            <a:pPr algn="ctr"/>
            <a:r>
              <a:rPr lang="en-PH" b="1" dirty="0"/>
              <a:t>Nature of </a:t>
            </a:r>
            <a:r>
              <a:rPr lang="en-PH" b="1" dirty="0" smtClean="0"/>
              <a:t>Escheat</a:t>
            </a:r>
            <a:endParaRPr lang="en-PH" b="1" dirty="0"/>
          </a:p>
        </p:txBody>
      </p:sp>
      <p:sp>
        <p:nvSpPr>
          <p:cNvPr id="3" name="Content Placeholder 2"/>
          <p:cNvSpPr>
            <a:spLocks noGrp="1"/>
          </p:cNvSpPr>
          <p:nvPr>
            <p:ph idx="1"/>
          </p:nvPr>
        </p:nvSpPr>
        <p:spPr>
          <a:xfrm>
            <a:off x="1103312" y="1389888"/>
            <a:ext cx="10076752" cy="4858511"/>
          </a:xfrm>
        </p:spPr>
        <p:txBody>
          <a:bodyPr>
            <a:normAutofit/>
          </a:bodyPr>
          <a:lstStyle/>
          <a:p>
            <a:pPr algn="just">
              <a:buFont typeface="Wingdings" panose="05000000000000000000" pitchFamily="2" charset="2"/>
              <a:buChar char="Ø"/>
            </a:pPr>
            <a:r>
              <a:rPr lang="en-PH" sz="3200" dirty="0" smtClean="0"/>
              <a:t>Is </a:t>
            </a:r>
            <a:r>
              <a:rPr lang="en-PH" sz="3200" dirty="0"/>
              <a:t>not an ordinary civil action but a special proceeding that should be commenced not by complaint but by petition. </a:t>
            </a:r>
            <a:endParaRPr lang="en-PH" sz="3200" dirty="0" smtClean="0"/>
          </a:p>
          <a:p>
            <a:pPr algn="just">
              <a:buFont typeface="Wingdings" panose="05000000000000000000" pitchFamily="2" charset="2"/>
              <a:buChar char="Ø"/>
            </a:pPr>
            <a:r>
              <a:rPr lang="en-PH" sz="3200" dirty="0" smtClean="0"/>
              <a:t>It </a:t>
            </a:r>
            <a:r>
              <a:rPr lang="en-PH" sz="3200" dirty="0"/>
              <a:t>is an incident or attribute of sovereignty and rests on the principle of ultimate ownership by the state of all property within its jurisdiction. </a:t>
            </a:r>
            <a:endParaRPr lang="en-PH" sz="3200" dirty="0" smtClean="0"/>
          </a:p>
          <a:p>
            <a:pPr algn="just">
              <a:buFont typeface="Wingdings" panose="05000000000000000000" pitchFamily="2" charset="2"/>
              <a:buChar char="Ø"/>
            </a:pPr>
            <a:r>
              <a:rPr lang="en-PH" sz="3200" dirty="0" smtClean="0"/>
              <a:t>It </a:t>
            </a:r>
            <a:r>
              <a:rPr lang="en-PH" sz="3200" dirty="0"/>
              <a:t>is a substantial right of the state and is not a claim based on charity, gratuity or unearned benefit. </a:t>
            </a:r>
          </a:p>
        </p:txBody>
      </p:sp>
    </p:spTree>
    <p:extLst>
      <p:ext uri="{BB962C8B-B14F-4D97-AF65-F5344CB8AC3E}">
        <p14:creationId xmlns:p14="http://schemas.microsoft.com/office/powerpoint/2010/main" val="1048240466"/>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27442"/>
          </a:xfrm>
        </p:spPr>
        <p:txBody>
          <a:bodyPr/>
          <a:lstStyle/>
          <a:p>
            <a:pPr algn="ctr"/>
            <a:r>
              <a:rPr lang="en-PH" b="1" dirty="0"/>
              <a:t>Parties</a:t>
            </a:r>
          </a:p>
        </p:txBody>
      </p:sp>
      <p:sp>
        <p:nvSpPr>
          <p:cNvPr id="3" name="Content Placeholder 2"/>
          <p:cNvSpPr>
            <a:spLocks noGrp="1"/>
          </p:cNvSpPr>
          <p:nvPr>
            <p:ph idx="1"/>
          </p:nvPr>
        </p:nvSpPr>
        <p:spPr>
          <a:xfrm>
            <a:off x="646111" y="1280160"/>
            <a:ext cx="10911905" cy="5169408"/>
          </a:xfrm>
        </p:spPr>
        <p:txBody>
          <a:bodyPr>
            <a:noAutofit/>
          </a:bodyPr>
          <a:lstStyle/>
          <a:p>
            <a:pPr algn="just">
              <a:buFont typeface="Wingdings" panose="05000000000000000000" pitchFamily="2" charset="2"/>
              <a:buChar char="Ø"/>
            </a:pPr>
            <a:r>
              <a:rPr lang="en-PH" sz="2800" dirty="0" smtClean="0"/>
              <a:t>It </a:t>
            </a:r>
            <a:r>
              <a:rPr lang="en-PH" sz="2800" dirty="0"/>
              <a:t>must be initiated by the Government through the Solicitor General. </a:t>
            </a:r>
            <a:endParaRPr lang="en-PH" sz="2800" dirty="0" smtClean="0"/>
          </a:p>
          <a:p>
            <a:pPr algn="just">
              <a:buFont typeface="Wingdings" panose="05000000000000000000" pitchFamily="2" charset="2"/>
              <a:buChar char="Ø"/>
            </a:pPr>
            <a:r>
              <a:rPr lang="en-PH" sz="2800" dirty="0" smtClean="0"/>
              <a:t>All </a:t>
            </a:r>
            <a:r>
              <a:rPr lang="en-PH" sz="2800" dirty="0"/>
              <a:t>interested parties, especially the actual occupants and adjacent lot owners shall be personally notified of the proceeding and given the opportunity to present their valid claims </a:t>
            </a:r>
            <a:endParaRPr lang="en-PH" sz="2800" dirty="0" smtClean="0"/>
          </a:p>
          <a:p>
            <a:pPr algn="just">
              <a:buFont typeface="Wingdings" panose="05000000000000000000" pitchFamily="2" charset="2"/>
              <a:buChar char="Ø"/>
            </a:pPr>
            <a:r>
              <a:rPr lang="en-PH" sz="2800" dirty="0" smtClean="0"/>
              <a:t>Any </a:t>
            </a:r>
            <a:r>
              <a:rPr lang="en-PH" sz="2800" dirty="0"/>
              <a:t>person alleging to have a direct right or interest in the property sought to be escheated, likewise an interested and necessary party, may properly oppose the petition for escheat or file claim thereto with the court within the period provided in the Rule. </a:t>
            </a:r>
          </a:p>
        </p:txBody>
      </p:sp>
    </p:spTree>
    <p:extLst>
      <p:ext uri="{BB962C8B-B14F-4D97-AF65-F5344CB8AC3E}">
        <p14:creationId xmlns:p14="http://schemas.microsoft.com/office/powerpoint/2010/main" val="2088893166"/>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89</TotalTime>
  <Words>851</Words>
  <Application>Microsoft Office PowerPoint</Application>
  <PresentationFormat>Widescreen</PresentationFormat>
  <Paragraphs>68</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Century Gothic</vt:lpstr>
      <vt:lpstr>Wingdings</vt:lpstr>
      <vt:lpstr>Wingdings 3</vt:lpstr>
      <vt:lpstr>Ion</vt:lpstr>
      <vt:lpstr>ESCHEATS</vt:lpstr>
      <vt:lpstr>I. WHEN ALLOWED? </vt:lpstr>
      <vt:lpstr>Procedure</vt:lpstr>
      <vt:lpstr>PowerPoint Presentation</vt:lpstr>
      <vt:lpstr>PowerPoint Presentation</vt:lpstr>
      <vt:lpstr>Who may file?</vt:lpstr>
      <vt:lpstr> Where to file?</vt:lpstr>
      <vt:lpstr>Nature of Escheat</vt:lpstr>
      <vt:lpstr>Parties</vt:lpstr>
      <vt:lpstr>Requisites for filing:</vt:lpstr>
      <vt:lpstr>Proceedings in escheat cannot be converted into settlement of the estate. </vt:lpstr>
      <vt:lpstr>II. DUTY OF COURT; WHEN PETITION SUFFICIENT. </vt:lpstr>
      <vt:lpstr>III.COURT SHALL ADJUDGE THAT THE ESTATE SHALL ESCHEAT </vt:lpstr>
      <vt:lpstr>PowerPoint Presentation</vt:lpstr>
      <vt:lpstr>PowerPoint Presentation</vt:lpstr>
      <vt:lpstr>PowerPoint Presentation</vt:lpstr>
      <vt:lpstr>PowerPoint Presentation</vt:lpstr>
      <vt:lpstr>IV.PERIOD TO APPEAL AND CLAIM THE ESTATE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ESCHEATS</dc:title>
  <dc:creator>FayeisFly</dc:creator>
  <cp:lastModifiedBy>FayeisFly</cp:lastModifiedBy>
  <cp:revision>7</cp:revision>
  <dcterms:created xsi:type="dcterms:W3CDTF">2016-02-09T19:19:01Z</dcterms:created>
  <dcterms:modified xsi:type="dcterms:W3CDTF">2016-02-09T20:48:20Z</dcterms:modified>
</cp:coreProperties>
</file>