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80" r:id="rId5"/>
    <p:sldId id="259" r:id="rId6"/>
    <p:sldId id="260" r:id="rId7"/>
    <p:sldId id="261" r:id="rId8"/>
    <p:sldId id="267" r:id="rId9"/>
    <p:sldId id="268" r:id="rId10"/>
    <p:sldId id="269" r:id="rId11"/>
    <p:sldId id="271" r:id="rId12"/>
    <p:sldId id="270" r:id="rId13"/>
    <p:sldId id="272" r:id="rId14"/>
    <p:sldId id="262" r:id="rId15"/>
    <p:sldId id="263" r:id="rId16"/>
    <p:sldId id="264" r:id="rId17"/>
    <p:sldId id="273" r:id="rId18"/>
    <p:sldId id="265" r:id="rId19"/>
    <p:sldId id="266" r:id="rId20"/>
    <p:sldId id="279" r:id="rId21"/>
    <p:sldId id="277" r:id="rId22"/>
    <p:sldId id="278" r:id="rId23"/>
    <p:sldId id="281" r:id="rId24"/>
    <p:sldId id="282" r:id="rId25"/>
    <p:sldId id="283"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50"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5E326F78-7998-4A4A-A57E-184D07CE3853}" type="datetimeFigureOut">
              <a:rPr lang="en-US" smtClean="0"/>
              <a:pPr/>
              <a:t>3/14/2016</a:t>
            </a:fld>
            <a:endParaRPr lang="en-US" dirty="0"/>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dirty="0"/>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2CC72F96-A3BD-4F72-89FF-6099322BBEDC}"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E326F78-7998-4A4A-A57E-184D07CE3853}" type="datetimeFigureOut">
              <a:rPr lang="en-US" smtClean="0"/>
              <a:pPr/>
              <a:t>3/14/2016</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2CC72F96-A3BD-4F72-89FF-6099322BBEDC}"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5E326F78-7998-4A4A-A57E-184D07CE3853}" type="datetimeFigureOut">
              <a:rPr lang="en-US" smtClean="0"/>
              <a:pPr/>
              <a:t>3/14/2016</a:t>
            </a:fld>
            <a:endParaRPr lang="en-US" dirty="0"/>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dirty="0"/>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2CC72F96-A3BD-4F72-89FF-6099322BBEDC}"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E326F78-7998-4A4A-A57E-184D07CE3853}" type="datetimeFigureOut">
              <a:rPr lang="en-US" smtClean="0"/>
              <a:pPr/>
              <a:t>3/14/2016</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2CC72F96-A3BD-4F72-89FF-6099322BBEDC}"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5E326F78-7998-4A4A-A57E-184D07CE3853}" type="datetimeFigureOut">
              <a:rPr lang="en-US" smtClean="0"/>
              <a:pPr/>
              <a:t>3/14/2016</a:t>
            </a:fld>
            <a:endParaRPr lang="en-US" dirty="0"/>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dirty="0"/>
          </a:p>
        </p:txBody>
      </p:sp>
      <p:sp>
        <p:nvSpPr>
          <p:cNvPr id="6" name="Slide Number Placeholder 5"/>
          <p:cNvSpPr>
            <a:spLocks noGrp="1"/>
          </p:cNvSpPr>
          <p:nvPr>
            <p:ph type="sldNum" sz="quarter" idx="12"/>
          </p:nvPr>
        </p:nvSpPr>
        <p:spPr>
          <a:xfrm>
            <a:off x="6733952" y="6555112"/>
            <a:ext cx="588336" cy="228600"/>
          </a:xfrm>
        </p:spPr>
        <p:txBody>
          <a:bodyPr/>
          <a:lstStyle>
            <a:extLst/>
          </a:lstStyle>
          <a:p>
            <a:fld id="{2CC72F96-A3BD-4F72-89FF-6099322BBEDC}"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E326F78-7998-4A4A-A57E-184D07CE3853}" type="datetimeFigureOut">
              <a:rPr lang="en-US" smtClean="0"/>
              <a:pPr/>
              <a:t>3/14/2016</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2CC72F96-A3BD-4F72-89FF-6099322BBEDC}"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E326F78-7998-4A4A-A57E-184D07CE3853}" type="datetimeFigureOut">
              <a:rPr lang="en-US" smtClean="0"/>
              <a:pPr/>
              <a:t>3/14/2016</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2CC72F96-A3BD-4F72-89FF-6099322BBEDC}"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5E326F78-7998-4A4A-A57E-184D07CE3853}" type="datetimeFigureOut">
              <a:rPr lang="en-US" smtClean="0"/>
              <a:pPr/>
              <a:t>3/14/2016</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2CC72F96-A3BD-4F72-89FF-6099322BBEDC}"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5E326F78-7998-4A4A-A57E-184D07CE3853}" type="datetimeFigureOut">
              <a:rPr lang="en-US" smtClean="0"/>
              <a:pPr/>
              <a:t>3/14/2016</a:t>
            </a:fld>
            <a:endParaRPr lang="en-US" dirty="0"/>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dirty="0"/>
          </a:p>
        </p:txBody>
      </p:sp>
      <p:sp>
        <p:nvSpPr>
          <p:cNvPr id="4" name="Slide Number Placeholder 3"/>
          <p:cNvSpPr>
            <a:spLocks noGrp="1"/>
          </p:cNvSpPr>
          <p:nvPr>
            <p:ph type="sldNum" sz="quarter" idx="12"/>
          </p:nvPr>
        </p:nvSpPr>
        <p:spPr/>
        <p:txBody>
          <a:bodyPr/>
          <a:lstStyle>
            <a:extLst/>
          </a:lstStyle>
          <a:p>
            <a:fld id="{2CC72F96-A3BD-4F72-89FF-6099322BBEDC}"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E326F78-7998-4A4A-A57E-184D07CE3853}" type="datetimeFigureOut">
              <a:rPr lang="en-US" smtClean="0"/>
              <a:pPr/>
              <a:t>3/14/2016</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2CC72F96-A3BD-4F72-89FF-6099322BBEDC}"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5E326F78-7998-4A4A-A57E-184D07CE3853}" type="datetimeFigureOut">
              <a:rPr lang="en-US" smtClean="0"/>
              <a:pPr/>
              <a:t>3/14/2016</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2CC72F96-A3BD-4F72-89FF-6099322BBEDC}" type="slidenum">
              <a:rPr lang="en-US" smtClean="0"/>
              <a:pPr/>
              <a:t>‹#›</a:t>
            </a:fld>
            <a:endParaRPr lang="en-US" dirty="0"/>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dirty="0"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5E326F78-7998-4A4A-A57E-184D07CE3853}" type="datetimeFigureOut">
              <a:rPr lang="en-US" smtClean="0"/>
              <a:pPr/>
              <a:t>3/14/2016</a:t>
            </a:fld>
            <a:endParaRPr lang="en-US" dirty="0"/>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dirty="0"/>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2CC72F96-A3BD-4F72-89FF-6099322BBEDC}"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19400" y="152400"/>
            <a:ext cx="6096000" cy="3200400"/>
          </a:xfrm>
        </p:spPr>
        <p:txBody>
          <a:bodyPr/>
          <a:lstStyle/>
          <a:p>
            <a:r>
              <a:rPr lang="en-US" sz="5400" dirty="0" smtClean="0"/>
              <a:t>DOMESTIC AND INTER-COUNTRY ADOPTION</a:t>
            </a:r>
            <a:endParaRPr lang="en-US" sz="5400" dirty="0"/>
          </a:p>
        </p:txBody>
      </p:sp>
      <p:sp>
        <p:nvSpPr>
          <p:cNvPr id="3" name="Subtitle 2"/>
          <p:cNvSpPr>
            <a:spLocks noGrp="1"/>
          </p:cNvSpPr>
          <p:nvPr>
            <p:ph type="subTitle" idx="1"/>
          </p:nvPr>
        </p:nvSpPr>
        <p:spPr/>
        <p:txBody>
          <a:bodyPr/>
          <a:lstStyle/>
          <a:p>
            <a:r>
              <a:rPr lang="en-US" dirty="0" smtClean="0"/>
              <a:t>RUSHID JAY S. </a:t>
            </a:r>
            <a:r>
              <a:rPr lang="en-US" dirty="0" smtClean="0"/>
              <a:t>SANCON</a:t>
            </a:r>
          </a:p>
          <a:p>
            <a:r>
              <a:rPr lang="en-US" dirty="0" smtClean="0"/>
              <a:t>Ella Marie </a:t>
            </a:r>
            <a:r>
              <a:rPr lang="en-US" dirty="0" err="1" smtClean="0"/>
              <a:t>Sanico</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7772400" cy="441960"/>
          </a:xfrm>
        </p:spPr>
        <p:txBody>
          <a:bodyPr>
            <a:normAutofit/>
          </a:bodyPr>
          <a:lstStyle/>
          <a:p>
            <a:r>
              <a:rPr lang="en-PH" sz="2400" dirty="0">
                <a:ln w="500">
                  <a:solidFill>
                    <a:srgbClr val="B13F9A">
                      <a:shade val="20000"/>
                      <a:satMod val="120000"/>
                    </a:srgbClr>
                  </a:solidFill>
                </a:ln>
                <a:gradFill>
                  <a:gsLst>
                    <a:gs pos="0">
                      <a:srgbClr val="F9B639">
                        <a:tint val="13000"/>
                      </a:srgbClr>
                    </a:gs>
                    <a:gs pos="10000">
                      <a:srgbClr val="F9B639">
                        <a:tint val="20000"/>
                      </a:srgbClr>
                    </a:gs>
                    <a:gs pos="49000">
                      <a:srgbClr val="F9B639">
                        <a:tint val="70000"/>
                      </a:srgbClr>
                    </a:gs>
                    <a:gs pos="50000">
                      <a:srgbClr val="F9B639">
                        <a:tint val="97000"/>
                      </a:srgbClr>
                    </a:gs>
                    <a:gs pos="100000">
                      <a:srgbClr val="F9B639">
                        <a:tint val="20000"/>
                      </a:srgbClr>
                    </a:gs>
                  </a:gsLst>
                  <a:lin ang="5400000" scaled="1"/>
                </a:gradFill>
              </a:rPr>
              <a:t>Who may adopt </a:t>
            </a:r>
            <a:r>
              <a:rPr lang="en-PH" sz="2400" dirty="0" smtClean="0">
                <a:ln w="500">
                  <a:solidFill>
                    <a:srgbClr val="B13F9A">
                      <a:shade val="20000"/>
                      <a:satMod val="120000"/>
                    </a:srgbClr>
                  </a:solidFill>
                </a:ln>
                <a:gradFill>
                  <a:gsLst>
                    <a:gs pos="0">
                      <a:srgbClr val="F9B639">
                        <a:tint val="13000"/>
                      </a:srgbClr>
                    </a:gs>
                    <a:gs pos="10000">
                      <a:srgbClr val="F9B639">
                        <a:tint val="20000"/>
                      </a:srgbClr>
                    </a:gs>
                    <a:gs pos="49000">
                      <a:srgbClr val="F9B639">
                        <a:tint val="70000"/>
                      </a:srgbClr>
                    </a:gs>
                    <a:gs pos="50000">
                      <a:srgbClr val="F9B639">
                        <a:tint val="97000"/>
                      </a:srgbClr>
                    </a:gs>
                    <a:gs pos="100000">
                      <a:srgbClr val="F9B639">
                        <a:tint val="20000"/>
                      </a:srgbClr>
                    </a:gs>
                  </a:gsLst>
                  <a:lin ang="5400000" scaled="1"/>
                </a:gradFill>
              </a:rPr>
              <a:t>under inter- country </a:t>
            </a:r>
            <a:r>
              <a:rPr lang="en-PH" sz="2400" dirty="0">
                <a:ln w="500">
                  <a:solidFill>
                    <a:srgbClr val="B13F9A">
                      <a:shade val="20000"/>
                      <a:satMod val="120000"/>
                    </a:srgbClr>
                  </a:solidFill>
                </a:ln>
                <a:gradFill>
                  <a:gsLst>
                    <a:gs pos="0">
                      <a:srgbClr val="F9B639">
                        <a:tint val="13000"/>
                      </a:srgbClr>
                    </a:gs>
                    <a:gs pos="10000">
                      <a:srgbClr val="F9B639">
                        <a:tint val="20000"/>
                      </a:srgbClr>
                    </a:gs>
                    <a:gs pos="49000">
                      <a:srgbClr val="F9B639">
                        <a:tint val="70000"/>
                      </a:srgbClr>
                    </a:gs>
                    <a:gs pos="50000">
                      <a:srgbClr val="F9B639">
                        <a:tint val="97000"/>
                      </a:srgbClr>
                    </a:gs>
                    <a:gs pos="100000">
                      <a:srgbClr val="F9B639">
                        <a:tint val="20000"/>
                      </a:srgbClr>
                    </a:gs>
                  </a:gsLst>
                  <a:lin ang="5400000" scaled="1"/>
                </a:gradFill>
              </a:rPr>
              <a:t>adoption?</a:t>
            </a:r>
            <a:endParaRPr lang="en-PH" sz="2400" dirty="0"/>
          </a:p>
        </p:txBody>
      </p:sp>
      <p:sp>
        <p:nvSpPr>
          <p:cNvPr id="3" name="Content Placeholder 2"/>
          <p:cNvSpPr>
            <a:spLocks noGrp="1"/>
          </p:cNvSpPr>
          <p:nvPr>
            <p:ph idx="1"/>
          </p:nvPr>
        </p:nvSpPr>
        <p:spPr>
          <a:xfrm>
            <a:off x="0" y="533400"/>
            <a:ext cx="8229600" cy="6185263"/>
          </a:xfrm>
        </p:spPr>
        <p:txBody>
          <a:bodyPr>
            <a:normAutofit fontScale="85000" lnSpcReduction="20000"/>
          </a:bodyPr>
          <a:lstStyle/>
          <a:p>
            <a:pPr marL="0" lvl="0" indent="0">
              <a:lnSpc>
                <a:spcPct val="115000"/>
              </a:lnSpc>
              <a:spcAft>
                <a:spcPts val="1000"/>
              </a:spcAft>
              <a:buNone/>
              <a:tabLst>
                <a:tab pos="457200" algn="l"/>
              </a:tabLst>
            </a:pPr>
            <a:r>
              <a:rPr lang="en-US" sz="2900" b="1" dirty="0">
                <a:latin typeface="Times New Roman"/>
                <a:ea typeface="Times New Roman"/>
                <a:cs typeface="Times New Roman"/>
              </a:rPr>
              <a:t>Filipino Citizens</a:t>
            </a:r>
            <a:endParaRPr lang="en-PH" sz="2900" b="1" dirty="0">
              <a:latin typeface="Calibri"/>
              <a:ea typeface="Times New Roman"/>
              <a:cs typeface="Times New Roman"/>
            </a:endParaRPr>
          </a:p>
          <a:p>
            <a:pPr>
              <a:lnSpc>
                <a:spcPct val="115000"/>
              </a:lnSpc>
              <a:spcAft>
                <a:spcPts val="1000"/>
              </a:spcAft>
            </a:pPr>
            <a:r>
              <a:rPr lang="en-US" sz="2900" dirty="0">
                <a:latin typeface="Times New Roman"/>
                <a:ea typeface="Times New Roman"/>
                <a:cs typeface="Times New Roman"/>
              </a:rPr>
              <a:t>1)       Permanent resident of a foreign country;</a:t>
            </a:r>
            <a:endParaRPr lang="en-PH" sz="2900" dirty="0">
              <a:latin typeface="Calibri"/>
              <a:ea typeface="Times New Roman"/>
              <a:cs typeface="Times New Roman"/>
            </a:endParaRPr>
          </a:p>
          <a:p>
            <a:pPr>
              <a:lnSpc>
                <a:spcPct val="115000"/>
              </a:lnSpc>
              <a:spcAft>
                <a:spcPts val="1000"/>
              </a:spcAft>
            </a:pPr>
            <a:r>
              <a:rPr lang="en-US" sz="2900" dirty="0">
                <a:latin typeface="Times New Roman"/>
                <a:ea typeface="Times New Roman"/>
                <a:cs typeface="Times New Roman"/>
              </a:rPr>
              <a:t>2)       Has the capacity to act and assume all rights and responsibilities of parental authority under Philippine laws;</a:t>
            </a:r>
            <a:endParaRPr lang="en-PH" sz="2900" dirty="0">
              <a:latin typeface="Calibri"/>
              <a:ea typeface="Times New Roman"/>
              <a:cs typeface="Times New Roman"/>
            </a:endParaRPr>
          </a:p>
          <a:p>
            <a:pPr>
              <a:lnSpc>
                <a:spcPct val="115000"/>
              </a:lnSpc>
              <a:spcAft>
                <a:spcPts val="1000"/>
              </a:spcAft>
            </a:pPr>
            <a:r>
              <a:rPr lang="en-US" sz="2900" dirty="0">
                <a:latin typeface="Times New Roman"/>
                <a:ea typeface="Times New Roman"/>
                <a:cs typeface="Times New Roman"/>
              </a:rPr>
              <a:t>3)       Has undergone the appropriate counseling from an accredited counselor in country of domicile;</a:t>
            </a:r>
            <a:endParaRPr lang="en-PH" sz="2900" dirty="0">
              <a:latin typeface="Calibri"/>
              <a:ea typeface="Times New Roman"/>
              <a:cs typeface="Times New Roman"/>
            </a:endParaRPr>
          </a:p>
          <a:p>
            <a:pPr>
              <a:lnSpc>
                <a:spcPct val="115000"/>
              </a:lnSpc>
              <a:spcAft>
                <a:spcPts val="1000"/>
              </a:spcAft>
            </a:pPr>
            <a:r>
              <a:rPr lang="en-US" sz="2900" dirty="0">
                <a:latin typeface="Times New Roman"/>
                <a:ea typeface="Times New Roman"/>
                <a:cs typeface="Times New Roman"/>
              </a:rPr>
              <a:t>4)       Has not been convicted of a crime involving moral turpitude;</a:t>
            </a:r>
            <a:endParaRPr lang="en-PH" sz="2900" dirty="0">
              <a:latin typeface="Calibri"/>
              <a:ea typeface="Times New Roman"/>
              <a:cs typeface="Times New Roman"/>
            </a:endParaRPr>
          </a:p>
          <a:p>
            <a:pPr>
              <a:lnSpc>
                <a:spcPct val="115000"/>
              </a:lnSpc>
              <a:spcAft>
                <a:spcPts val="1000"/>
              </a:spcAft>
            </a:pPr>
            <a:r>
              <a:rPr lang="en-US" sz="2900" dirty="0">
                <a:latin typeface="Times New Roman"/>
                <a:ea typeface="Times New Roman"/>
                <a:cs typeface="Times New Roman"/>
              </a:rPr>
              <a:t>5)       Eligible to adopt under Philippine laws;</a:t>
            </a:r>
            <a:endParaRPr lang="en-PH" sz="2900" dirty="0">
              <a:latin typeface="Calibri"/>
              <a:ea typeface="Times New Roman"/>
              <a:cs typeface="Times New Roman"/>
            </a:endParaRPr>
          </a:p>
          <a:p>
            <a:pPr>
              <a:lnSpc>
                <a:spcPct val="115000"/>
              </a:lnSpc>
              <a:spcAft>
                <a:spcPts val="1000"/>
              </a:spcAft>
            </a:pPr>
            <a:r>
              <a:rPr lang="en-US" sz="2900" dirty="0">
                <a:latin typeface="Times New Roman"/>
                <a:ea typeface="Times New Roman"/>
                <a:cs typeface="Times New Roman"/>
              </a:rPr>
              <a:t>6)       In a position to provide the proper care and support and to give the necessary moral values and example to all his children, including the child to be adopted;</a:t>
            </a:r>
            <a:endParaRPr lang="en-PH" sz="2900" dirty="0">
              <a:latin typeface="Calibri"/>
              <a:ea typeface="Times New Roman"/>
              <a:cs typeface="Times New Roman"/>
            </a:endParaRPr>
          </a:p>
          <a:p>
            <a:endParaRPr lang="en-PH" dirty="0"/>
          </a:p>
        </p:txBody>
      </p:sp>
    </p:spTree>
    <p:extLst>
      <p:ext uri="{BB962C8B-B14F-4D97-AF65-F5344CB8AC3E}">
        <p14:creationId xmlns:p14="http://schemas.microsoft.com/office/powerpoint/2010/main" val="36109445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PH"/>
          </a:p>
        </p:txBody>
      </p:sp>
      <p:sp>
        <p:nvSpPr>
          <p:cNvPr id="3" name="Content Placeholder 2"/>
          <p:cNvSpPr>
            <a:spLocks noGrp="1"/>
          </p:cNvSpPr>
          <p:nvPr>
            <p:ph idx="1"/>
          </p:nvPr>
        </p:nvSpPr>
        <p:spPr>
          <a:xfrm>
            <a:off x="152400" y="152400"/>
            <a:ext cx="7924800" cy="6553200"/>
          </a:xfrm>
        </p:spPr>
        <p:txBody>
          <a:bodyPr>
            <a:normAutofit fontScale="92500" lnSpcReduction="20000"/>
          </a:bodyPr>
          <a:lstStyle/>
          <a:p>
            <a:pPr lvl="0">
              <a:lnSpc>
                <a:spcPct val="115000"/>
              </a:lnSpc>
              <a:spcAft>
                <a:spcPts val="1000"/>
              </a:spcAft>
              <a:buClr>
                <a:srgbClr val="B13F9A"/>
              </a:buClr>
            </a:pPr>
            <a:r>
              <a:rPr lang="en-US" sz="2400" dirty="0">
                <a:solidFill>
                  <a:prstClr val="black"/>
                </a:solidFill>
                <a:latin typeface="Times New Roman"/>
                <a:ea typeface="Times New Roman"/>
                <a:cs typeface="Times New Roman"/>
              </a:rPr>
              <a:t>7)       Agrees to uphold the basic rights of the child as embodied under Philippine laws, the UN Convention on Rights of the Child, and to abide by the rules and regulations issued to implement the provisions of the ICAA;</a:t>
            </a:r>
            <a:endParaRPr lang="en-PH" sz="2400" dirty="0">
              <a:solidFill>
                <a:prstClr val="black"/>
              </a:solidFill>
              <a:latin typeface="Calibri"/>
              <a:ea typeface="Times New Roman"/>
              <a:cs typeface="Times New Roman"/>
            </a:endParaRPr>
          </a:p>
          <a:p>
            <a:pPr lvl="0">
              <a:lnSpc>
                <a:spcPct val="115000"/>
              </a:lnSpc>
              <a:spcAft>
                <a:spcPts val="1000"/>
              </a:spcAft>
              <a:buClr>
                <a:srgbClr val="B13F9A"/>
              </a:buClr>
            </a:pPr>
            <a:r>
              <a:rPr lang="en-US" sz="2400" dirty="0">
                <a:solidFill>
                  <a:prstClr val="black"/>
                </a:solidFill>
                <a:latin typeface="Times New Roman"/>
                <a:ea typeface="Times New Roman"/>
                <a:cs typeface="Times New Roman"/>
              </a:rPr>
              <a:t>8)       Residing in a country with whom the Philippines has diplomatic relations and whose government maintains a similarly authorized and accredited agency and that adoption is allowed in that country;</a:t>
            </a:r>
            <a:endParaRPr lang="en-PH" sz="2400" dirty="0">
              <a:solidFill>
                <a:prstClr val="black"/>
              </a:solidFill>
              <a:latin typeface="Calibri"/>
              <a:ea typeface="Times New Roman"/>
              <a:cs typeface="Times New Roman"/>
            </a:endParaRPr>
          </a:p>
          <a:p>
            <a:pPr lvl="0">
              <a:lnSpc>
                <a:spcPct val="115000"/>
              </a:lnSpc>
              <a:spcAft>
                <a:spcPts val="1000"/>
              </a:spcAft>
              <a:buClr>
                <a:srgbClr val="B13F9A"/>
              </a:buClr>
            </a:pPr>
            <a:r>
              <a:rPr lang="en-US" sz="2400" dirty="0">
                <a:solidFill>
                  <a:prstClr val="black"/>
                </a:solidFill>
                <a:latin typeface="Times New Roman"/>
                <a:ea typeface="Times New Roman"/>
                <a:cs typeface="Times New Roman"/>
              </a:rPr>
              <a:t>9)       Possesses all the qualifications and none of the disqualifications provided in the ICAA and in other applicable Philippine laws;</a:t>
            </a:r>
            <a:endParaRPr lang="en-PH" sz="2400" dirty="0">
              <a:solidFill>
                <a:prstClr val="black"/>
              </a:solidFill>
              <a:latin typeface="Calibri"/>
              <a:ea typeface="Times New Roman"/>
              <a:cs typeface="Times New Roman"/>
            </a:endParaRPr>
          </a:p>
          <a:p>
            <a:pPr lvl="0">
              <a:lnSpc>
                <a:spcPct val="115000"/>
              </a:lnSpc>
              <a:spcAft>
                <a:spcPts val="1000"/>
              </a:spcAft>
              <a:buClr>
                <a:srgbClr val="B13F9A"/>
              </a:buClr>
            </a:pPr>
            <a:r>
              <a:rPr lang="en-US" sz="2400" dirty="0">
                <a:solidFill>
                  <a:prstClr val="black"/>
                </a:solidFill>
                <a:latin typeface="Times New Roman"/>
                <a:ea typeface="Times New Roman"/>
                <a:cs typeface="Times New Roman"/>
              </a:rPr>
              <a:t>10)   At least 27 years of age at the time of the application; and</a:t>
            </a:r>
            <a:endParaRPr lang="en-PH" sz="2400" dirty="0">
              <a:solidFill>
                <a:prstClr val="black"/>
              </a:solidFill>
              <a:latin typeface="Calibri"/>
              <a:ea typeface="Times New Roman"/>
              <a:cs typeface="Times New Roman"/>
            </a:endParaRPr>
          </a:p>
          <a:p>
            <a:pPr lvl="0">
              <a:lnSpc>
                <a:spcPct val="115000"/>
              </a:lnSpc>
              <a:spcAft>
                <a:spcPts val="1000"/>
              </a:spcAft>
              <a:buClr>
                <a:srgbClr val="B13F9A"/>
              </a:buClr>
            </a:pPr>
            <a:r>
              <a:rPr lang="en-US" sz="2400" dirty="0">
                <a:solidFill>
                  <a:prstClr val="black"/>
                </a:solidFill>
                <a:latin typeface="Times New Roman"/>
                <a:ea typeface="Times New Roman"/>
                <a:cs typeface="Times New Roman"/>
              </a:rPr>
              <a:t>11)   At least 16 years older than the child to be adopted at the time of application, </a:t>
            </a:r>
            <a:r>
              <a:rPr lang="en-US" sz="2400" b="1" dirty="0">
                <a:solidFill>
                  <a:prstClr val="black"/>
                </a:solidFill>
                <a:latin typeface="Times New Roman"/>
                <a:ea typeface="Times New Roman"/>
                <a:cs typeface="Times New Roman"/>
              </a:rPr>
              <a:t>unless </a:t>
            </a:r>
            <a:r>
              <a:rPr lang="en-US" sz="2400" dirty="0">
                <a:solidFill>
                  <a:prstClr val="black"/>
                </a:solidFill>
                <a:latin typeface="Times New Roman"/>
                <a:ea typeface="Times New Roman"/>
                <a:cs typeface="Times New Roman"/>
              </a:rPr>
              <a:t>(a) adopted is the parent by nature of the child to be adopted; or (b) adopter is the spouse of the parent by nature of the child to be adopted.</a:t>
            </a:r>
            <a:endParaRPr lang="en-PH" sz="2400" dirty="0">
              <a:solidFill>
                <a:prstClr val="black"/>
              </a:solidFill>
              <a:latin typeface="Calibri"/>
              <a:ea typeface="Times New Roman"/>
              <a:cs typeface="Times New Roman"/>
            </a:endParaRPr>
          </a:p>
          <a:p>
            <a:endParaRPr lang="en-PH" dirty="0"/>
          </a:p>
        </p:txBody>
      </p:sp>
    </p:spTree>
    <p:extLst>
      <p:ext uri="{BB962C8B-B14F-4D97-AF65-F5344CB8AC3E}">
        <p14:creationId xmlns:p14="http://schemas.microsoft.com/office/powerpoint/2010/main" val="27346958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533400"/>
            <a:ext cx="8077200" cy="6324600"/>
          </a:xfrm>
        </p:spPr>
        <p:txBody>
          <a:bodyPr>
            <a:normAutofit fontScale="92500" lnSpcReduction="20000"/>
          </a:bodyPr>
          <a:lstStyle/>
          <a:p>
            <a:pPr marL="0" lvl="0" indent="0">
              <a:lnSpc>
                <a:spcPct val="115000"/>
              </a:lnSpc>
              <a:spcAft>
                <a:spcPts val="1000"/>
              </a:spcAft>
              <a:buNone/>
              <a:tabLst>
                <a:tab pos="457200" algn="l"/>
              </a:tabLst>
            </a:pPr>
            <a:r>
              <a:rPr lang="en-US" sz="2800" b="1" dirty="0">
                <a:latin typeface="Times New Roman"/>
                <a:ea typeface="Times New Roman"/>
                <a:cs typeface="Times New Roman"/>
              </a:rPr>
              <a:t>Aliens</a:t>
            </a:r>
            <a:endParaRPr lang="en-PH" sz="2400" b="1" dirty="0">
              <a:latin typeface="Calibri"/>
              <a:ea typeface="Times New Roman"/>
              <a:cs typeface="Times New Roman"/>
            </a:endParaRPr>
          </a:p>
          <a:p>
            <a:pPr marL="0" indent="0">
              <a:lnSpc>
                <a:spcPct val="115000"/>
              </a:lnSpc>
              <a:spcAft>
                <a:spcPts val="1000"/>
              </a:spcAft>
              <a:buNone/>
            </a:pPr>
            <a:r>
              <a:rPr lang="en-US" sz="2800" dirty="0">
                <a:latin typeface="Times New Roman"/>
                <a:ea typeface="Times New Roman"/>
                <a:cs typeface="Times New Roman"/>
              </a:rPr>
              <a:t>1)  </a:t>
            </a:r>
            <a:r>
              <a:rPr lang="en-US" sz="2800" dirty="0" smtClean="0">
                <a:latin typeface="Times New Roman"/>
                <a:ea typeface="Times New Roman"/>
                <a:cs typeface="Times New Roman"/>
              </a:rPr>
              <a:t>At </a:t>
            </a:r>
            <a:r>
              <a:rPr lang="en-US" sz="2800" b="1" dirty="0">
                <a:latin typeface="Times New Roman"/>
                <a:ea typeface="Times New Roman"/>
                <a:cs typeface="Times New Roman"/>
              </a:rPr>
              <a:t>least 27 years </a:t>
            </a:r>
            <a:r>
              <a:rPr lang="en-US" sz="2800" dirty="0">
                <a:latin typeface="Times New Roman"/>
                <a:ea typeface="Times New Roman"/>
                <a:cs typeface="Times New Roman"/>
              </a:rPr>
              <a:t>of age at the time of the application;</a:t>
            </a:r>
            <a:endParaRPr lang="en-PH" sz="2400" dirty="0">
              <a:latin typeface="Calibri"/>
              <a:ea typeface="Times New Roman"/>
              <a:cs typeface="Times New Roman"/>
            </a:endParaRPr>
          </a:p>
          <a:p>
            <a:pPr marL="0" indent="0">
              <a:lnSpc>
                <a:spcPct val="115000"/>
              </a:lnSpc>
              <a:spcAft>
                <a:spcPts val="1000"/>
              </a:spcAft>
              <a:buNone/>
            </a:pPr>
            <a:r>
              <a:rPr lang="en-US" sz="2800" dirty="0">
                <a:latin typeface="Times New Roman"/>
                <a:ea typeface="Times New Roman"/>
                <a:cs typeface="Times New Roman"/>
              </a:rPr>
              <a:t>2)  </a:t>
            </a:r>
            <a:r>
              <a:rPr lang="en-US" sz="2800" dirty="0" smtClean="0">
                <a:latin typeface="Times New Roman"/>
                <a:ea typeface="Times New Roman"/>
                <a:cs typeface="Times New Roman"/>
              </a:rPr>
              <a:t>At </a:t>
            </a:r>
            <a:r>
              <a:rPr lang="en-US" sz="2800" dirty="0">
                <a:latin typeface="Times New Roman"/>
                <a:ea typeface="Times New Roman"/>
                <a:cs typeface="Times New Roman"/>
              </a:rPr>
              <a:t>least 16 years older than the child to be adopted at the time of application unless the adopter is the parent by nature of the child to be adopted or the spouse of such parent;</a:t>
            </a:r>
            <a:endParaRPr lang="en-PH" sz="2400" dirty="0">
              <a:latin typeface="Calibri"/>
              <a:ea typeface="Times New Roman"/>
              <a:cs typeface="Times New Roman"/>
            </a:endParaRPr>
          </a:p>
          <a:p>
            <a:pPr marL="0" indent="0">
              <a:lnSpc>
                <a:spcPct val="115000"/>
              </a:lnSpc>
              <a:spcAft>
                <a:spcPts val="1000"/>
              </a:spcAft>
              <a:buNone/>
            </a:pPr>
            <a:r>
              <a:rPr lang="en-US" sz="2800" dirty="0">
                <a:latin typeface="Times New Roman"/>
                <a:ea typeface="Times New Roman"/>
                <a:cs typeface="Times New Roman"/>
              </a:rPr>
              <a:t>3) </a:t>
            </a:r>
            <a:r>
              <a:rPr lang="en-US" sz="2800" dirty="0" smtClean="0">
                <a:latin typeface="Times New Roman"/>
                <a:ea typeface="Times New Roman"/>
                <a:cs typeface="Times New Roman"/>
              </a:rPr>
              <a:t>Has </a:t>
            </a:r>
            <a:r>
              <a:rPr lang="en-US" sz="2800" dirty="0">
                <a:latin typeface="Times New Roman"/>
                <a:ea typeface="Times New Roman"/>
                <a:cs typeface="Times New Roman"/>
              </a:rPr>
              <a:t>the capacity to act and assume all rights and responsibilities of parental authority under his national laws;</a:t>
            </a:r>
            <a:endParaRPr lang="en-PH" sz="2400" dirty="0">
              <a:latin typeface="Calibri"/>
              <a:ea typeface="Times New Roman"/>
              <a:cs typeface="Times New Roman"/>
            </a:endParaRPr>
          </a:p>
          <a:p>
            <a:pPr marL="0" indent="0">
              <a:lnSpc>
                <a:spcPct val="115000"/>
              </a:lnSpc>
              <a:spcAft>
                <a:spcPts val="1000"/>
              </a:spcAft>
              <a:buNone/>
            </a:pPr>
            <a:r>
              <a:rPr lang="en-US" sz="2800" dirty="0">
                <a:latin typeface="Times New Roman"/>
                <a:ea typeface="Times New Roman"/>
                <a:cs typeface="Times New Roman"/>
              </a:rPr>
              <a:t>4) </a:t>
            </a:r>
            <a:r>
              <a:rPr lang="en-US" sz="2800" dirty="0" smtClean="0">
                <a:latin typeface="Times New Roman"/>
                <a:ea typeface="Times New Roman"/>
                <a:cs typeface="Times New Roman"/>
              </a:rPr>
              <a:t>Has </a:t>
            </a:r>
            <a:r>
              <a:rPr lang="en-US" sz="2800" dirty="0">
                <a:latin typeface="Times New Roman"/>
                <a:ea typeface="Times New Roman"/>
                <a:cs typeface="Times New Roman"/>
              </a:rPr>
              <a:t>undergone the appropriate counseling from an accredited counselor in his/her country;</a:t>
            </a:r>
            <a:endParaRPr lang="en-PH" sz="2400" dirty="0">
              <a:latin typeface="Calibri"/>
              <a:ea typeface="Times New Roman"/>
              <a:cs typeface="Times New Roman"/>
            </a:endParaRPr>
          </a:p>
          <a:p>
            <a:pPr marL="0" indent="0">
              <a:lnSpc>
                <a:spcPct val="115000"/>
              </a:lnSpc>
              <a:spcAft>
                <a:spcPts val="1000"/>
              </a:spcAft>
              <a:buNone/>
            </a:pPr>
            <a:r>
              <a:rPr lang="en-US" sz="2800" dirty="0">
                <a:latin typeface="Times New Roman"/>
                <a:ea typeface="Times New Roman"/>
                <a:cs typeface="Times New Roman"/>
              </a:rPr>
              <a:t>5) </a:t>
            </a:r>
            <a:r>
              <a:rPr lang="en-US" sz="2800" dirty="0" smtClean="0">
                <a:latin typeface="Times New Roman"/>
                <a:ea typeface="Times New Roman"/>
                <a:cs typeface="Times New Roman"/>
              </a:rPr>
              <a:t>Has </a:t>
            </a:r>
            <a:r>
              <a:rPr lang="en-US" sz="2800" dirty="0">
                <a:latin typeface="Times New Roman"/>
                <a:ea typeface="Times New Roman"/>
                <a:cs typeface="Times New Roman"/>
              </a:rPr>
              <a:t>not been convicted of a crime involving moral turpitude</a:t>
            </a:r>
            <a:r>
              <a:rPr lang="en-US" sz="2800" dirty="0" smtClean="0">
                <a:latin typeface="Times New Roman"/>
                <a:ea typeface="Times New Roman"/>
                <a:cs typeface="Times New Roman"/>
              </a:rPr>
              <a:t>;</a:t>
            </a:r>
            <a:endParaRPr lang="en-PH" sz="2400" dirty="0">
              <a:latin typeface="Calibri"/>
              <a:ea typeface="Times New Roman"/>
              <a:cs typeface="Times New Roman"/>
            </a:endParaRPr>
          </a:p>
        </p:txBody>
      </p:sp>
      <p:sp>
        <p:nvSpPr>
          <p:cNvPr id="4" name="Title 1"/>
          <p:cNvSpPr>
            <a:spLocks noGrp="1"/>
          </p:cNvSpPr>
          <p:nvPr>
            <p:ph type="title"/>
          </p:nvPr>
        </p:nvSpPr>
        <p:spPr>
          <a:xfrm>
            <a:off x="152400" y="8709"/>
            <a:ext cx="7924800" cy="472440"/>
          </a:xfrm>
        </p:spPr>
        <p:txBody>
          <a:bodyPr>
            <a:normAutofit/>
          </a:bodyPr>
          <a:lstStyle/>
          <a:p>
            <a:r>
              <a:rPr lang="en-PH" sz="2400" dirty="0">
                <a:ln w="500">
                  <a:solidFill>
                    <a:srgbClr val="B13F9A">
                      <a:shade val="20000"/>
                      <a:satMod val="120000"/>
                    </a:srgbClr>
                  </a:solidFill>
                </a:ln>
                <a:gradFill>
                  <a:gsLst>
                    <a:gs pos="0">
                      <a:srgbClr val="F9B639">
                        <a:tint val="13000"/>
                      </a:srgbClr>
                    </a:gs>
                    <a:gs pos="10000">
                      <a:srgbClr val="F9B639">
                        <a:tint val="20000"/>
                      </a:srgbClr>
                    </a:gs>
                    <a:gs pos="49000">
                      <a:srgbClr val="F9B639">
                        <a:tint val="70000"/>
                      </a:srgbClr>
                    </a:gs>
                    <a:gs pos="50000">
                      <a:srgbClr val="F9B639">
                        <a:tint val="97000"/>
                      </a:srgbClr>
                    </a:gs>
                    <a:gs pos="100000">
                      <a:srgbClr val="F9B639">
                        <a:tint val="20000"/>
                      </a:srgbClr>
                    </a:gs>
                  </a:gsLst>
                  <a:lin ang="5400000" scaled="1"/>
                </a:gradFill>
              </a:rPr>
              <a:t>Who may adopt </a:t>
            </a:r>
            <a:r>
              <a:rPr lang="en-PH" sz="2400" dirty="0" smtClean="0">
                <a:ln w="500">
                  <a:solidFill>
                    <a:srgbClr val="B13F9A">
                      <a:shade val="20000"/>
                      <a:satMod val="120000"/>
                    </a:srgbClr>
                  </a:solidFill>
                </a:ln>
                <a:gradFill>
                  <a:gsLst>
                    <a:gs pos="0">
                      <a:srgbClr val="F9B639">
                        <a:tint val="13000"/>
                      </a:srgbClr>
                    </a:gs>
                    <a:gs pos="10000">
                      <a:srgbClr val="F9B639">
                        <a:tint val="20000"/>
                      </a:srgbClr>
                    </a:gs>
                    <a:gs pos="49000">
                      <a:srgbClr val="F9B639">
                        <a:tint val="70000"/>
                      </a:srgbClr>
                    </a:gs>
                    <a:gs pos="50000">
                      <a:srgbClr val="F9B639">
                        <a:tint val="97000"/>
                      </a:srgbClr>
                    </a:gs>
                    <a:gs pos="100000">
                      <a:srgbClr val="F9B639">
                        <a:tint val="20000"/>
                      </a:srgbClr>
                    </a:gs>
                  </a:gsLst>
                  <a:lin ang="5400000" scaled="1"/>
                </a:gradFill>
              </a:rPr>
              <a:t>under inter- country </a:t>
            </a:r>
            <a:r>
              <a:rPr lang="en-PH" sz="2400" dirty="0">
                <a:ln w="500">
                  <a:solidFill>
                    <a:srgbClr val="B13F9A">
                      <a:shade val="20000"/>
                      <a:satMod val="120000"/>
                    </a:srgbClr>
                  </a:solidFill>
                </a:ln>
                <a:gradFill>
                  <a:gsLst>
                    <a:gs pos="0">
                      <a:srgbClr val="F9B639">
                        <a:tint val="13000"/>
                      </a:srgbClr>
                    </a:gs>
                    <a:gs pos="10000">
                      <a:srgbClr val="F9B639">
                        <a:tint val="20000"/>
                      </a:srgbClr>
                    </a:gs>
                    <a:gs pos="49000">
                      <a:srgbClr val="F9B639">
                        <a:tint val="70000"/>
                      </a:srgbClr>
                    </a:gs>
                    <a:gs pos="50000">
                      <a:srgbClr val="F9B639">
                        <a:tint val="97000"/>
                      </a:srgbClr>
                    </a:gs>
                    <a:gs pos="100000">
                      <a:srgbClr val="F9B639">
                        <a:tint val="20000"/>
                      </a:srgbClr>
                    </a:gs>
                  </a:gsLst>
                  <a:lin ang="5400000" scaled="1"/>
                </a:gradFill>
              </a:rPr>
              <a:t>adoption?</a:t>
            </a:r>
            <a:endParaRPr lang="en-PH" sz="2400" dirty="0"/>
          </a:p>
        </p:txBody>
      </p:sp>
    </p:spTree>
    <p:extLst>
      <p:ext uri="{BB962C8B-B14F-4D97-AF65-F5344CB8AC3E}">
        <p14:creationId xmlns:p14="http://schemas.microsoft.com/office/powerpoint/2010/main" val="32591873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PH"/>
          </a:p>
        </p:txBody>
      </p:sp>
      <p:sp>
        <p:nvSpPr>
          <p:cNvPr id="3" name="Content Placeholder 2"/>
          <p:cNvSpPr>
            <a:spLocks noGrp="1"/>
          </p:cNvSpPr>
          <p:nvPr>
            <p:ph idx="1"/>
          </p:nvPr>
        </p:nvSpPr>
        <p:spPr>
          <a:xfrm>
            <a:off x="304800" y="228600"/>
            <a:ext cx="7696200" cy="6400800"/>
          </a:xfrm>
        </p:spPr>
        <p:txBody>
          <a:bodyPr>
            <a:normAutofit fontScale="92500" lnSpcReduction="10000"/>
          </a:bodyPr>
          <a:lstStyle/>
          <a:p>
            <a:pPr lvl="0">
              <a:lnSpc>
                <a:spcPct val="115000"/>
              </a:lnSpc>
              <a:spcAft>
                <a:spcPts val="1000"/>
              </a:spcAft>
              <a:buClr>
                <a:srgbClr val="B13F9A"/>
              </a:buClr>
            </a:pPr>
            <a:r>
              <a:rPr lang="en-US" sz="2400" dirty="0">
                <a:solidFill>
                  <a:prstClr val="black"/>
                </a:solidFill>
                <a:latin typeface="Times New Roman"/>
                <a:ea typeface="Times New Roman"/>
                <a:cs typeface="Times New Roman"/>
              </a:rPr>
              <a:t>6)       Eligible to adopt under his/her national law;</a:t>
            </a:r>
            <a:endParaRPr lang="en-PH" sz="2400" dirty="0">
              <a:solidFill>
                <a:prstClr val="black"/>
              </a:solidFill>
              <a:latin typeface="Calibri"/>
              <a:ea typeface="Times New Roman"/>
              <a:cs typeface="Times New Roman"/>
            </a:endParaRPr>
          </a:p>
          <a:p>
            <a:pPr lvl="0">
              <a:lnSpc>
                <a:spcPct val="115000"/>
              </a:lnSpc>
              <a:spcAft>
                <a:spcPts val="1000"/>
              </a:spcAft>
              <a:buClr>
                <a:srgbClr val="B13F9A"/>
              </a:buClr>
            </a:pPr>
            <a:r>
              <a:rPr lang="en-US" sz="2400" dirty="0">
                <a:solidFill>
                  <a:prstClr val="black"/>
                </a:solidFill>
                <a:latin typeface="Times New Roman"/>
                <a:ea typeface="Times New Roman"/>
                <a:cs typeface="Times New Roman"/>
              </a:rPr>
              <a:t>7)       In a position to provide the proper care and support and to give the necessary moral values and example to all his children, including the child to be adopted;</a:t>
            </a:r>
            <a:endParaRPr lang="en-PH" sz="2400" dirty="0">
              <a:solidFill>
                <a:prstClr val="black"/>
              </a:solidFill>
              <a:latin typeface="Calibri"/>
              <a:ea typeface="Times New Roman"/>
              <a:cs typeface="Times New Roman"/>
            </a:endParaRPr>
          </a:p>
          <a:p>
            <a:pPr lvl="0">
              <a:lnSpc>
                <a:spcPct val="115000"/>
              </a:lnSpc>
              <a:spcAft>
                <a:spcPts val="1000"/>
              </a:spcAft>
              <a:buClr>
                <a:srgbClr val="B13F9A"/>
              </a:buClr>
            </a:pPr>
            <a:r>
              <a:rPr lang="en-US" sz="2400" dirty="0">
                <a:solidFill>
                  <a:prstClr val="black"/>
                </a:solidFill>
                <a:latin typeface="Times New Roman"/>
                <a:ea typeface="Times New Roman"/>
                <a:cs typeface="Times New Roman"/>
              </a:rPr>
              <a:t>8)       Agrees to uphold the basic rights of the child as embodied under Philippine laws, the UN Convention on the Rights of the Child, and to abide by the rules and regulations issued to implement the provisions of the ICAA;</a:t>
            </a:r>
            <a:endParaRPr lang="en-PH" sz="2400" dirty="0">
              <a:solidFill>
                <a:prstClr val="black"/>
              </a:solidFill>
              <a:latin typeface="Calibri"/>
              <a:ea typeface="Times New Roman"/>
              <a:cs typeface="Times New Roman"/>
            </a:endParaRPr>
          </a:p>
          <a:p>
            <a:pPr lvl="0">
              <a:lnSpc>
                <a:spcPct val="115000"/>
              </a:lnSpc>
              <a:spcAft>
                <a:spcPts val="1000"/>
              </a:spcAft>
              <a:buClr>
                <a:srgbClr val="B13F9A"/>
              </a:buClr>
            </a:pPr>
            <a:r>
              <a:rPr lang="en-US" sz="2400" dirty="0">
                <a:solidFill>
                  <a:prstClr val="black"/>
                </a:solidFill>
                <a:latin typeface="Times New Roman"/>
                <a:ea typeface="Times New Roman"/>
                <a:cs typeface="Times New Roman"/>
              </a:rPr>
              <a:t>9)       Comes from a country with whom the Philippines has diplomatic relations and whose government maintains a similarly authorized and accredited agency and that adoption is allowed under his/her national laws; and</a:t>
            </a:r>
            <a:endParaRPr lang="en-PH" sz="2400" dirty="0">
              <a:solidFill>
                <a:prstClr val="black"/>
              </a:solidFill>
              <a:latin typeface="Calibri"/>
              <a:ea typeface="Times New Roman"/>
              <a:cs typeface="Times New Roman"/>
            </a:endParaRPr>
          </a:p>
          <a:p>
            <a:pPr lvl="0">
              <a:buClr>
                <a:srgbClr val="B13F9A"/>
              </a:buClr>
            </a:pPr>
            <a:r>
              <a:rPr lang="en-US" sz="2400" dirty="0">
                <a:solidFill>
                  <a:prstClr val="black"/>
                </a:solidFill>
                <a:latin typeface="Times New Roman"/>
                <a:ea typeface="Times New Roman"/>
              </a:rPr>
              <a:t>10)   Possesses all the qualifications and none of the disqualifications provided in the ICAA and in other applicable Philippine laws.</a:t>
            </a:r>
            <a:endParaRPr lang="en-PH" sz="2400" dirty="0">
              <a:solidFill>
                <a:prstClr val="black"/>
              </a:solidFill>
            </a:endParaRPr>
          </a:p>
          <a:p>
            <a:endParaRPr lang="en-PH" dirty="0"/>
          </a:p>
        </p:txBody>
      </p:sp>
    </p:spTree>
    <p:extLst>
      <p:ext uri="{BB962C8B-B14F-4D97-AF65-F5344CB8AC3E}">
        <p14:creationId xmlns:p14="http://schemas.microsoft.com/office/powerpoint/2010/main" val="29872081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endParaRPr lang="en-PH" dirty="0"/>
          </a:p>
        </p:txBody>
      </p:sp>
      <p:sp>
        <p:nvSpPr>
          <p:cNvPr id="11" name="Text Placeholder 10"/>
          <p:cNvSpPr>
            <a:spLocks noGrp="1"/>
          </p:cNvSpPr>
          <p:nvPr>
            <p:ph type="body" idx="1"/>
          </p:nvPr>
        </p:nvSpPr>
        <p:spPr>
          <a:xfrm>
            <a:off x="228600" y="152400"/>
            <a:ext cx="3520440" cy="457200"/>
          </a:xfrm>
        </p:spPr>
        <p:txBody>
          <a:bodyPr/>
          <a:lstStyle/>
          <a:p>
            <a:r>
              <a:rPr lang="en-PH" dirty="0" smtClean="0"/>
              <a:t>Domestic</a:t>
            </a:r>
            <a:endParaRPr lang="en-PH" dirty="0"/>
          </a:p>
        </p:txBody>
      </p:sp>
      <p:sp>
        <p:nvSpPr>
          <p:cNvPr id="13" name="Text Placeholder 12"/>
          <p:cNvSpPr>
            <a:spLocks noGrp="1"/>
          </p:cNvSpPr>
          <p:nvPr>
            <p:ph type="body" sz="half" idx="3"/>
          </p:nvPr>
        </p:nvSpPr>
        <p:spPr>
          <a:xfrm>
            <a:off x="4419600" y="152400"/>
            <a:ext cx="3520440" cy="457200"/>
          </a:xfrm>
        </p:spPr>
        <p:txBody>
          <a:bodyPr/>
          <a:lstStyle/>
          <a:p>
            <a:r>
              <a:rPr lang="en-PH" dirty="0" smtClean="0"/>
              <a:t>Inter-country</a:t>
            </a:r>
            <a:endParaRPr lang="en-PH" dirty="0"/>
          </a:p>
        </p:txBody>
      </p:sp>
      <p:sp>
        <p:nvSpPr>
          <p:cNvPr id="12" name="Content Placeholder 11"/>
          <p:cNvSpPr>
            <a:spLocks noGrp="1"/>
          </p:cNvSpPr>
          <p:nvPr>
            <p:ph sz="quarter" idx="2"/>
          </p:nvPr>
        </p:nvSpPr>
        <p:spPr>
          <a:xfrm>
            <a:off x="152400" y="762000"/>
            <a:ext cx="3825240" cy="6096000"/>
          </a:xfrm>
        </p:spPr>
        <p:txBody>
          <a:bodyPr>
            <a:normAutofit fontScale="92500" lnSpcReduction="10000"/>
          </a:bodyPr>
          <a:lstStyle/>
          <a:p>
            <a:pPr>
              <a:lnSpc>
                <a:spcPct val="115000"/>
              </a:lnSpc>
              <a:spcAft>
                <a:spcPts val="0"/>
              </a:spcAft>
            </a:pPr>
            <a:r>
              <a:rPr lang="en-US" dirty="0">
                <a:latin typeface="Times New Roman"/>
                <a:ea typeface="Times New Roman"/>
                <a:cs typeface="Times New Roman"/>
              </a:rPr>
              <a:t>General rule: husband and wife shall jointly adopt; otherwise, the adoption shall not be allowed</a:t>
            </a:r>
            <a:r>
              <a:rPr lang="en-US" dirty="0" smtClean="0">
                <a:latin typeface="Times New Roman"/>
                <a:ea typeface="Times New Roman"/>
                <a:cs typeface="Times New Roman"/>
              </a:rPr>
              <a:t>.</a:t>
            </a:r>
          </a:p>
          <a:p>
            <a:pPr>
              <a:lnSpc>
                <a:spcPct val="115000"/>
              </a:lnSpc>
              <a:spcAft>
                <a:spcPts val="0"/>
              </a:spcAft>
            </a:pPr>
            <a:r>
              <a:rPr lang="en-US" dirty="0" smtClean="0">
                <a:latin typeface="Times New Roman"/>
                <a:ea typeface="Times New Roman"/>
                <a:cs typeface="Times New Roman"/>
              </a:rPr>
              <a:t>Exceptions</a:t>
            </a:r>
            <a:r>
              <a:rPr lang="en-US" dirty="0">
                <a:latin typeface="Times New Roman"/>
                <a:ea typeface="Times New Roman"/>
                <a:cs typeface="Times New Roman"/>
              </a:rPr>
              <a:t>:</a:t>
            </a:r>
            <a:endParaRPr lang="en-PH" sz="2000" dirty="0">
              <a:latin typeface="Calibri"/>
              <a:ea typeface="Times New Roman"/>
              <a:cs typeface="Times New Roman"/>
            </a:endParaRPr>
          </a:p>
          <a:p>
            <a:pPr marL="0" indent="0">
              <a:lnSpc>
                <a:spcPct val="115000"/>
              </a:lnSpc>
              <a:spcAft>
                <a:spcPts val="1000"/>
              </a:spcAft>
              <a:buNone/>
            </a:pPr>
            <a:r>
              <a:rPr lang="en-US" dirty="0">
                <a:latin typeface="Times New Roman"/>
                <a:ea typeface="Times New Roman"/>
                <a:cs typeface="Times New Roman"/>
              </a:rPr>
              <a:t>1)       If one spouse seeks to adopt the legitimate son/daughter of the other;</a:t>
            </a:r>
            <a:endParaRPr lang="en-PH" sz="2000" dirty="0">
              <a:latin typeface="Calibri"/>
              <a:ea typeface="Times New Roman"/>
              <a:cs typeface="Times New Roman"/>
            </a:endParaRPr>
          </a:p>
          <a:p>
            <a:pPr marL="0" indent="0">
              <a:lnSpc>
                <a:spcPct val="115000"/>
              </a:lnSpc>
              <a:spcAft>
                <a:spcPts val="1000"/>
              </a:spcAft>
              <a:buNone/>
            </a:pPr>
            <a:r>
              <a:rPr lang="en-US" dirty="0">
                <a:latin typeface="Times New Roman"/>
                <a:ea typeface="Times New Roman"/>
                <a:cs typeface="Times New Roman"/>
              </a:rPr>
              <a:t>2)       If one spouse seeks to adopt his/her own illegitimate son/daughter </a:t>
            </a:r>
            <a:r>
              <a:rPr lang="en-US" b="1" dirty="0">
                <a:latin typeface="Times New Roman"/>
                <a:ea typeface="Times New Roman"/>
                <a:cs typeface="Times New Roman"/>
              </a:rPr>
              <a:t>but</a:t>
            </a:r>
            <a:r>
              <a:rPr lang="en-US" dirty="0">
                <a:latin typeface="Times New Roman"/>
                <a:ea typeface="Times New Roman"/>
                <a:cs typeface="Times New Roman"/>
              </a:rPr>
              <a:t> the other spouse must give his/her consent;</a:t>
            </a:r>
            <a:endParaRPr lang="en-PH" sz="2000" dirty="0">
              <a:latin typeface="Calibri"/>
              <a:ea typeface="Times New Roman"/>
              <a:cs typeface="Times New Roman"/>
            </a:endParaRPr>
          </a:p>
          <a:p>
            <a:pPr marL="0" indent="0">
              <a:buNone/>
            </a:pPr>
            <a:r>
              <a:rPr lang="en-US" dirty="0" smtClean="0">
                <a:latin typeface="Times New Roman"/>
                <a:ea typeface="Times New Roman"/>
              </a:rPr>
              <a:t>3)       If </a:t>
            </a:r>
            <a:r>
              <a:rPr lang="en-US" dirty="0">
                <a:latin typeface="Times New Roman"/>
                <a:ea typeface="Times New Roman"/>
              </a:rPr>
              <a:t>the spouses are legally separated from each other.</a:t>
            </a:r>
            <a:endParaRPr lang="en-PH" dirty="0"/>
          </a:p>
        </p:txBody>
      </p:sp>
      <p:sp>
        <p:nvSpPr>
          <p:cNvPr id="14" name="Content Placeholder 13"/>
          <p:cNvSpPr>
            <a:spLocks noGrp="1"/>
          </p:cNvSpPr>
          <p:nvPr>
            <p:ph sz="quarter" idx="4"/>
          </p:nvPr>
        </p:nvSpPr>
        <p:spPr>
          <a:xfrm>
            <a:off x="4267200" y="762000"/>
            <a:ext cx="3886200" cy="5867400"/>
          </a:xfrm>
        </p:spPr>
        <p:txBody>
          <a:bodyPr/>
          <a:lstStyle/>
          <a:p>
            <a:r>
              <a:rPr lang="en-US" dirty="0">
                <a:latin typeface="Times New Roman"/>
                <a:ea typeface="Times New Roman"/>
              </a:rPr>
              <a:t>Rule: if the adopter is married, his/her spouse must jointly file for the adoption.</a:t>
            </a:r>
            <a:endParaRPr lang="en-PH" dirty="0"/>
          </a:p>
        </p:txBody>
      </p:sp>
    </p:spTree>
    <p:extLst>
      <p:ext uri="{BB962C8B-B14F-4D97-AF65-F5344CB8AC3E}">
        <p14:creationId xmlns:p14="http://schemas.microsoft.com/office/powerpoint/2010/main" val="24785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endParaRPr lang="en-PH" dirty="0"/>
          </a:p>
        </p:txBody>
      </p:sp>
      <p:sp>
        <p:nvSpPr>
          <p:cNvPr id="11" name="Text Placeholder 10"/>
          <p:cNvSpPr>
            <a:spLocks noGrp="1"/>
          </p:cNvSpPr>
          <p:nvPr>
            <p:ph type="body" idx="1"/>
          </p:nvPr>
        </p:nvSpPr>
        <p:spPr>
          <a:xfrm>
            <a:off x="228600" y="152400"/>
            <a:ext cx="3520440" cy="304800"/>
          </a:xfrm>
        </p:spPr>
        <p:txBody>
          <a:bodyPr>
            <a:normAutofit fontScale="92500" lnSpcReduction="20000"/>
          </a:bodyPr>
          <a:lstStyle/>
          <a:p>
            <a:r>
              <a:rPr lang="en-PH" dirty="0" smtClean="0"/>
              <a:t>Domestic</a:t>
            </a:r>
            <a:endParaRPr lang="en-PH" dirty="0"/>
          </a:p>
        </p:txBody>
      </p:sp>
      <p:sp>
        <p:nvSpPr>
          <p:cNvPr id="13" name="Text Placeholder 12"/>
          <p:cNvSpPr>
            <a:spLocks noGrp="1"/>
          </p:cNvSpPr>
          <p:nvPr>
            <p:ph type="body" sz="half" idx="3"/>
          </p:nvPr>
        </p:nvSpPr>
        <p:spPr>
          <a:xfrm>
            <a:off x="4419600" y="152400"/>
            <a:ext cx="3520440" cy="304800"/>
          </a:xfrm>
        </p:spPr>
        <p:txBody>
          <a:bodyPr>
            <a:normAutofit fontScale="92500" lnSpcReduction="20000"/>
          </a:bodyPr>
          <a:lstStyle/>
          <a:p>
            <a:r>
              <a:rPr lang="en-PH" dirty="0" smtClean="0"/>
              <a:t>Inter-country</a:t>
            </a:r>
            <a:endParaRPr lang="en-PH" dirty="0"/>
          </a:p>
        </p:txBody>
      </p:sp>
      <p:sp>
        <p:nvSpPr>
          <p:cNvPr id="12" name="Content Placeholder 11"/>
          <p:cNvSpPr>
            <a:spLocks noGrp="1"/>
          </p:cNvSpPr>
          <p:nvPr>
            <p:ph sz="quarter" idx="2"/>
          </p:nvPr>
        </p:nvSpPr>
        <p:spPr>
          <a:xfrm>
            <a:off x="152400" y="533400"/>
            <a:ext cx="3825240" cy="6096000"/>
          </a:xfrm>
        </p:spPr>
        <p:txBody>
          <a:bodyPr/>
          <a:lstStyle/>
          <a:p>
            <a:pPr>
              <a:lnSpc>
                <a:spcPct val="115000"/>
              </a:lnSpc>
              <a:spcAft>
                <a:spcPts val="0"/>
              </a:spcAft>
            </a:pPr>
            <a:r>
              <a:rPr lang="en-US" u="sng" dirty="0">
                <a:latin typeface="Times New Roman"/>
                <a:ea typeface="Times New Roman"/>
                <a:cs typeface="Times New Roman"/>
              </a:rPr>
              <a:t>Where to file application</a:t>
            </a:r>
            <a:r>
              <a:rPr lang="en-US" dirty="0">
                <a:latin typeface="Times New Roman"/>
                <a:ea typeface="Times New Roman"/>
                <a:cs typeface="Times New Roman"/>
              </a:rPr>
              <a:t>: In the Family Court of the province or city where the prospective parents reside</a:t>
            </a:r>
            <a:r>
              <a:rPr lang="en-US" dirty="0" smtClean="0">
                <a:latin typeface="Times New Roman"/>
                <a:ea typeface="Times New Roman"/>
                <a:cs typeface="Times New Roman"/>
              </a:rPr>
              <a:t>.</a:t>
            </a:r>
          </a:p>
          <a:p>
            <a:pPr>
              <a:lnSpc>
                <a:spcPct val="115000"/>
              </a:lnSpc>
              <a:spcAft>
                <a:spcPts val="0"/>
              </a:spcAft>
            </a:pPr>
            <a:r>
              <a:rPr lang="en-US" u="sng" dirty="0" smtClean="0">
                <a:latin typeface="Times New Roman"/>
                <a:ea typeface="Times New Roman"/>
                <a:cs typeface="Times New Roman"/>
              </a:rPr>
              <a:t>After </a:t>
            </a:r>
            <a:r>
              <a:rPr lang="en-US" u="sng" dirty="0">
                <a:latin typeface="Times New Roman"/>
                <a:ea typeface="Times New Roman"/>
                <a:cs typeface="Times New Roman"/>
              </a:rPr>
              <a:t>filing</a:t>
            </a:r>
            <a:r>
              <a:rPr lang="en-US" dirty="0">
                <a:latin typeface="Times New Roman"/>
                <a:ea typeface="Times New Roman"/>
                <a:cs typeface="Times New Roman"/>
              </a:rPr>
              <a:t>: The petition shall </a:t>
            </a:r>
            <a:r>
              <a:rPr lang="en-US" b="1" dirty="0">
                <a:latin typeface="Times New Roman"/>
                <a:ea typeface="Times New Roman"/>
                <a:cs typeface="Times New Roman"/>
              </a:rPr>
              <a:t>not</a:t>
            </a:r>
            <a:r>
              <a:rPr lang="en-US" dirty="0">
                <a:latin typeface="Times New Roman"/>
                <a:ea typeface="Times New Roman"/>
                <a:cs typeface="Times New Roman"/>
              </a:rPr>
              <a:t> be set for hearing without a case study report by a licensed social worker.</a:t>
            </a:r>
            <a:endParaRPr lang="en-PH" sz="2000" dirty="0">
              <a:latin typeface="Calibri"/>
              <a:ea typeface="Times New Roman"/>
              <a:cs typeface="Times New Roman"/>
            </a:endParaRPr>
          </a:p>
          <a:p>
            <a:endParaRPr lang="en-PH" dirty="0"/>
          </a:p>
        </p:txBody>
      </p:sp>
      <p:sp>
        <p:nvSpPr>
          <p:cNvPr id="14" name="Content Placeholder 13"/>
          <p:cNvSpPr>
            <a:spLocks noGrp="1"/>
          </p:cNvSpPr>
          <p:nvPr>
            <p:ph sz="quarter" idx="4"/>
          </p:nvPr>
        </p:nvSpPr>
        <p:spPr>
          <a:xfrm>
            <a:off x="4038600" y="533400"/>
            <a:ext cx="4114800" cy="6324600"/>
          </a:xfrm>
        </p:spPr>
        <p:txBody>
          <a:bodyPr>
            <a:normAutofit fontScale="70000" lnSpcReduction="20000"/>
          </a:bodyPr>
          <a:lstStyle/>
          <a:p>
            <a:pPr>
              <a:lnSpc>
                <a:spcPct val="115000"/>
              </a:lnSpc>
              <a:spcAft>
                <a:spcPts val="0"/>
              </a:spcAft>
            </a:pPr>
            <a:r>
              <a:rPr lang="en-US" sz="2700" u="sng" dirty="0">
                <a:latin typeface="Times New Roman"/>
                <a:ea typeface="Times New Roman"/>
                <a:cs typeface="Times New Roman"/>
              </a:rPr>
              <a:t>Where to file application</a:t>
            </a:r>
            <a:r>
              <a:rPr lang="en-US" sz="2700" dirty="0">
                <a:latin typeface="Times New Roman"/>
                <a:ea typeface="Times New Roman"/>
                <a:cs typeface="Times New Roman"/>
              </a:rPr>
              <a:t>: Either in (a) Family Court having jurisdiction over the place where the child resides or may be found, or (b) Inter-Country Adoption Board (ICAB) through an intermediate agency, whether governmental or an authorized and accredited agency, in the country of the prospective adoptive parents</a:t>
            </a:r>
            <a:r>
              <a:rPr lang="en-US" sz="2700" dirty="0" smtClean="0">
                <a:latin typeface="Times New Roman"/>
                <a:ea typeface="Times New Roman"/>
                <a:cs typeface="Times New Roman"/>
              </a:rPr>
              <a:t>.</a:t>
            </a:r>
          </a:p>
          <a:p>
            <a:pPr>
              <a:lnSpc>
                <a:spcPct val="115000"/>
              </a:lnSpc>
              <a:spcAft>
                <a:spcPts val="0"/>
              </a:spcAft>
            </a:pPr>
            <a:r>
              <a:rPr lang="en-US" sz="2700" b="1" u="sng" dirty="0" smtClean="0">
                <a:latin typeface="Times New Roman"/>
                <a:ea typeface="Times New Roman"/>
                <a:cs typeface="Times New Roman"/>
              </a:rPr>
              <a:t>After </a:t>
            </a:r>
            <a:r>
              <a:rPr lang="en-US" sz="2700" b="1" u="sng" dirty="0">
                <a:latin typeface="Times New Roman"/>
                <a:ea typeface="Times New Roman"/>
                <a:cs typeface="Times New Roman"/>
              </a:rPr>
              <a:t>filing</a:t>
            </a:r>
            <a:r>
              <a:rPr lang="en-US" sz="2700" b="1" dirty="0">
                <a:latin typeface="Times New Roman"/>
                <a:ea typeface="Times New Roman"/>
                <a:cs typeface="Times New Roman"/>
              </a:rPr>
              <a:t>:</a:t>
            </a:r>
            <a:r>
              <a:rPr lang="en-US" sz="2700" dirty="0">
                <a:latin typeface="Times New Roman"/>
                <a:ea typeface="Times New Roman"/>
                <a:cs typeface="Times New Roman"/>
              </a:rPr>
              <a:t> (a) if filed in the FC, court determines sufficiency of petition in respect to form and substance, after which, petition is transmitted to ICAB; (b) if petition is already with ICAB, it conducts matching of the applicant with an adoptive child; (c) </a:t>
            </a:r>
            <a:r>
              <a:rPr lang="en-US" sz="2700" b="1" dirty="0">
                <a:latin typeface="Times New Roman"/>
                <a:ea typeface="Times New Roman"/>
                <a:cs typeface="Times New Roman"/>
              </a:rPr>
              <a:t>after matchmaking, the child is personally fetched by the applicant for the trial custody which takes place outside of the Philippines.</a:t>
            </a:r>
            <a:endParaRPr lang="en-PH" sz="2700" b="1" dirty="0">
              <a:latin typeface="Calibri"/>
              <a:ea typeface="Times New Roman"/>
              <a:cs typeface="Times New Roman"/>
            </a:endParaRPr>
          </a:p>
          <a:p>
            <a:endParaRPr lang="en-PH" dirty="0"/>
          </a:p>
        </p:txBody>
      </p:sp>
    </p:spTree>
    <p:extLst>
      <p:ext uri="{BB962C8B-B14F-4D97-AF65-F5344CB8AC3E}">
        <p14:creationId xmlns:p14="http://schemas.microsoft.com/office/powerpoint/2010/main" val="24785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endParaRPr lang="en-PH" dirty="0"/>
          </a:p>
        </p:txBody>
      </p:sp>
      <p:sp>
        <p:nvSpPr>
          <p:cNvPr id="11" name="Text Placeholder 10"/>
          <p:cNvSpPr>
            <a:spLocks noGrp="1"/>
          </p:cNvSpPr>
          <p:nvPr>
            <p:ph type="body" idx="1"/>
          </p:nvPr>
        </p:nvSpPr>
        <p:spPr>
          <a:xfrm>
            <a:off x="228600" y="76200"/>
            <a:ext cx="3520440" cy="304800"/>
          </a:xfrm>
        </p:spPr>
        <p:txBody>
          <a:bodyPr>
            <a:normAutofit fontScale="92500" lnSpcReduction="20000"/>
          </a:bodyPr>
          <a:lstStyle/>
          <a:p>
            <a:r>
              <a:rPr lang="en-PH" dirty="0" smtClean="0"/>
              <a:t>Domestic</a:t>
            </a:r>
            <a:endParaRPr lang="en-PH" dirty="0"/>
          </a:p>
        </p:txBody>
      </p:sp>
      <p:sp>
        <p:nvSpPr>
          <p:cNvPr id="13" name="Text Placeholder 12"/>
          <p:cNvSpPr>
            <a:spLocks noGrp="1"/>
          </p:cNvSpPr>
          <p:nvPr>
            <p:ph type="body" sz="half" idx="3"/>
          </p:nvPr>
        </p:nvSpPr>
        <p:spPr>
          <a:xfrm>
            <a:off x="4419600" y="76200"/>
            <a:ext cx="3520440" cy="304800"/>
          </a:xfrm>
        </p:spPr>
        <p:txBody>
          <a:bodyPr>
            <a:normAutofit fontScale="92500" lnSpcReduction="20000"/>
          </a:bodyPr>
          <a:lstStyle/>
          <a:p>
            <a:r>
              <a:rPr lang="en-PH" dirty="0" smtClean="0"/>
              <a:t>Inter-country</a:t>
            </a:r>
            <a:endParaRPr lang="en-PH" dirty="0"/>
          </a:p>
        </p:txBody>
      </p:sp>
      <p:sp>
        <p:nvSpPr>
          <p:cNvPr id="12" name="Content Placeholder 11"/>
          <p:cNvSpPr>
            <a:spLocks noGrp="1"/>
          </p:cNvSpPr>
          <p:nvPr>
            <p:ph sz="quarter" idx="2"/>
          </p:nvPr>
        </p:nvSpPr>
        <p:spPr>
          <a:xfrm>
            <a:off x="76200" y="457200"/>
            <a:ext cx="3901440" cy="6324600"/>
          </a:xfrm>
        </p:spPr>
        <p:txBody>
          <a:bodyPr>
            <a:noAutofit/>
          </a:bodyPr>
          <a:lstStyle/>
          <a:p>
            <a:pPr>
              <a:lnSpc>
                <a:spcPct val="115000"/>
              </a:lnSpc>
              <a:spcAft>
                <a:spcPts val="1000"/>
              </a:spcAft>
            </a:pPr>
            <a:r>
              <a:rPr lang="en-US" sz="1800" u="sng" dirty="0">
                <a:latin typeface="Times New Roman"/>
                <a:ea typeface="Times New Roman"/>
                <a:cs typeface="Times New Roman"/>
              </a:rPr>
              <a:t>Supervised Trial Custody</a:t>
            </a:r>
            <a:r>
              <a:rPr lang="en-US" sz="1800" dirty="0">
                <a:latin typeface="Times New Roman"/>
                <a:ea typeface="Times New Roman"/>
                <a:cs typeface="Times New Roman"/>
              </a:rPr>
              <a:t>:</a:t>
            </a:r>
            <a:endParaRPr lang="en-PH" sz="1800" dirty="0">
              <a:latin typeface="Calibri"/>
              <a:ea typeface="Times New Roman"/>
              <a:cs typeface="Times New Roman"/>
            </a:endParaRPr>
          </a:p>
          <a:p>
            <a:pPr marL="0" indent="0">
              <a:lnSpc>
                <a:spcPct val="115000"/>
              </a:lnSpc>
              <a:spcAft>
                <a:spcPts val="1000"/>
              </a:spcAft>
              <a:buNone/>
            </a:pPr>
            <a:r>
              <a:rPr lang="en-US" sz="1800" dirty="0">
                <a:latin typeface="Times New Roman"/>
                <a:ea typeface="Times New Roman"/>
                <a:cs typeface="Times New Roman"/>
              </a:rPr>
              <a:t>a)       Temporary parental authority is vested in prospective adopter;</a:t>
            </a:r>
            <a:endParaRPr lang="en-PH" sz="1800" dirty="0">
              <a:latin typeface="Calibri"/>
              <a:ea typeface="Times New Roman"/>
              <a:cs typeface="Times New Roman"/>
            </a:endParaRPr>
          </a:p>
          <a:p>
            <a:pPr marL="0" indent="0">
              <a:lnSpc>
                <a:spcPct val="115000"/>
              </a:lnSpc>
              <a:spcAft>
                <a:spcPts val="1000"/>
              </a:spcAft>
              <a:buNone/>
            </a:pPr>
            <a:r>
              <a:rPr lang="en-US" sz="1800" dirty="0">
                <a:latin typeface="Times New Roman"/>
                <a:ea typeface="Times New Roman"/>
                <a:cs typeface="Times New Roman"/>
              </a:rPr>
              <a:t>b)       Period is at least 6 months, but may be reduced by the court </a:t>
            </a:r>
            <a:r>
              <a:rPr lang="en-US" sz="1800" i="1" dirty="0" err="1">
                <a:latin typeface="Times New Roman"/>
                <a:ea typeface="Times New Roman"/>
                <a:cs typeface="Times New Roman"/>
              </a:rPr>
              <a:t>motu</a:t>
            </a:r>
            <a:r>
              <a:rPr lang="en-US" sz="1800" i="1" dirty="0">
                <a:latin typeface="Times New Roman"/>
                <a:ea typeface="Times New Roman"/>
                <a:cs typeface="Times New Roman"/>
              </a:rPr>
              <a:t> </a:t>
            </a:r>
            <a:r>
              <a:rPr lang="en-US" sz="1800" i="1" dirty="0" err="1">
                <a:latin typeface="Times New Roman"/>
                <a:ea typeface="Times New Roman"/>
                <a:cs typeface="Times New Roman"/>
              </a:rPr>
              <a:t>propio</a:t>
            </a:r>
            <a:r>
              <a:rPr lang="en-US" sz="1800" dirty="0">
                <a:latin typeface="Times New Roman"/>
                <a:ea typeface="Times New Roman"/>
                <a:cs typeface="Times New Roman"/>
              </a:rPr>
              <a:t> or upon motion;</a:t>
            </a:r>
            <a:endParaRPr lang="en-PH" sz="1800" dirty="0">
              <a:latin typeface="Calibri"/>
              <a:ea typeface="Times New Roman"/>
              <a:cs typeface="Times New Roman"/>
            </a:endParaRPr>
          </a:p>
          <a:p>
            <a:pPr marL="0" indent="0">
              <a:buNone/>
            </a:pPr>
            <a:r>
              <a:rPr lang="en-US" sz="1800" dirty="0">
                <a:latin typeface="Times New Roman"/>
                <a:ea typeface="Times New Roman"/>
              </a:rPr>
              <a:t>c)       If adopter is alien, the law mandatorily requires completion of the 6-month trial custody and may not be reduced, </a:t>
            </a:r>
            <a:r>
              <a:rPr lang="en-US" sz="1800" b="1" dirty="0">
                <a:latin typeface="Times New Roman"/>
                <a:ea typeface="Times New Roman"/>
              </a:rPr>
              <a:t>except if</a:t>
            </a:r>
            <a:r>
              <a:rPr lang="en-US" sz="1800" dirty="0">
                <a:latin typeface="Times New Roman"/>
                <a:ea typeface="Times New Roman"/>
              </a:rPr>
              <a:t>: (1) a former Filipino citizen seeks to adopt a relative within 4</a:t>
            </a:r>
            <a:r>
              <a:rPr lang="en-US" sz="1800" baseline="30000" dirty="0">
                <a:latin typeface="Times New Roman"/>
                <a:ea typeface="Times New Roman"/>
              </a:rPr>
              <a:t>th</a:t>
            </a:r>
            <a:r>
              <a:rPr lang="en-US" sz="1800" dirty="0">
                <a:latin typeface="Times New Roman"/>
                <a:ea typeface="Times New Roman"/>
              </a:rPr>
              <a:t> degree of consanguinity or affinity; (2) one seeks to adopt the legitimate son/daughter of his/her Filipino spouse; (3) one who is married to a Filipino citizen and seeks to adopt jointly with his/her spouse a relative within the 4</a:t>
            </a:r>
            <a:r>
              <a:rPr lang="en-US" sz="1800" baseline="30000" dirty="0">
                <a:latin typeface="Times New Roman"/>
                <a:ea typeface="Times New Roman"/>
              </a:rPr>
              <a:t>th</a:t>
            </a:r>
            <a:r>
              <a:rPr lang="en-US" sz="1800" dirty="0">
                <a:latin typeface="Times New Roman"/>
                <a:ea typeface="Times New Roman"/>
              </a:rPr>
              <a:t> degree of consanguinity or affinity of the Filipino spouse</a:t>
            </a:r>
            <a:endParaRPr lang="en-PH" sz="1800" dirty="0"/>
          </a:p>
        </p:txBody>
      </p:sp>
      <p:sp>
        <p:nvSpPr>
          <p:cNvPr id="14" name="Content Placeholder 13"/>
          <p:cNvSpPr>
            <a:spLocks noGrp="1"/>
          </p:cNvSpPr>
          <p:nvPr>
            <p:ph sz="quarter" idx="4"/>
          </p:nvPr>
        </p:nvSpPr>
        <p:spPr>
          <a:xfrm>
            <a:off x="4114800" y="457200"/>
            <a:ext cx="4038600" cy="6324600"/>
          </a:xfrm>
        </p:spPr>
        <p:txBody>
          <a:bodyPr>
            <a:normAutofit fontScale="85000" lnSpcReduction="10000"/>
          </a:bodyPr>
          <a:lstStyle/>
          <a:p>
            <a:pPr>
              <a:lnSpc>
                <a:spcPct val="115000"/>
              </a:lnSpc>
              <a:spcAft>
                <a:spcPts val="1000"/>
              </a:spcAft>
            </a:pPr>
            <a:r>
              <a:rPr lang="en-US" u="sng" dirty="0">
                <a:latin typeface="Times New Roman"/>
                <a:ea typeface="Times New Roman"/>
                <a:cs typeface="Times New Roman"/>
              </a:rPr>
              <a:t>Supervised Trial Custody</a:t>
            </a:r>
            <a:r>
              <a:rPr lang="en-US" dirty="0">
                <a:latin typeface="Times New Roman"/>
                <a:ea typeface="Times New Roman"/>
                <a:cs typeface="Times New Roman"/>
              </a:rPr>
              <a:t>:</a:t>
            </a:r>
            <a:endParaRPr lang="en-PH" sz="2000" dirty="0">
              <a:latin typeface="Calibri"/>
              <a:ea typeface="Times New Roman"/>
              <a:cs typeface="Times New Roman"/>
            </a:endParaRPr>
          </a:p>
          <a:p>
            <a:pPr marL="0" indent="0">
              <a:lnSpc>
                <a:spcPct val="115000"/>
              </a:lnSpc>
              <a:spcAft>
                <a:spcPts val="1000"/>
              </a:spcAft>
              <a:buNone/>
            </a:pPr>
            <a:r>
              <a:rPr lang="en-US" dirty="0">
                <a:latin typeface="Times New Roman"/>
                <a:ea typeface="Times New Roman"/>
                <a:cs typeface="Times New Roman"/>
              </a:rPr>
              <a:t>a)       This process takes place outside of the country and under the supervision of the foreign adoption agency;</a:t>
            </a:r>
            <a:endParaRPr lang="en-PH" sz="2000" dirty="0">
              <a:latin typeface="Calibri"/>
              <a:ea typeface="Times New Roman"/>
              <a:cs typeface="Times New Roman"/>
            </a:endParaRPr>
          </a:p>
          <a:p>
            <a:pPr marL="0" indent="0">
              <a:lnSpc>
                <a:spcPct val="115000"/>
              </a:lnSpc>
              <a:spcAft>
                <a:spcPts val="1000"/>
              </a:spcAft>
              <a:buNone/>
            </a:pPr>
            <a:r>
              <a:rPr lang="en-US" dirty="0">
                <a:latin typeface="Times New Roman"/>
                <a:ea typeface="Times New Roman"/>
                <a:cs typeface="Times New Roman"/>
              </a:rPr>
              <a:t>b)       For a period of 6 months;</a:t>
            </a:r>
            <a:endParaRPr lang="en-PH" sz="2000" dirty="0">
              <a:latin typeface="Calibri"/>
              <a:ea typeface="Times New Roman"/>
              <a:cs typeface="Times New Roman"/>
            </a:endParaRPr>
          </a:p>
          <a:p>
            <a:pPr marL="0" indent="0">
              <a:lnSpc>
                <a:spcPct val="115000"/>
              </a:lnSpc>
              <a:spcAft>
                <a:spcPts val="1000"/>
              </a:spcAft>
              <a:buNone/>
            </a:pPr>
            <a:r>
              <a:rPr lang="en-US" dirty="0">
                <a:latin typeface="Times New Roman"/>
                <a:ea typeface="Times New Roman"/>
                <a:cs typeface="Times New Roman"/>
              </a:rPr>
              <a:t>c)       If unsuccessful, ICAB shall look for another prospective applicant. Repatriation of the child is to be resorted only as a last resort;</a:t>
            </a:r>
            <a:endParaRPr lang="en-PH" sz="2000" dirty="0">
              <a:latin typeface="Calibri"/>
              <a:ea typeface="Times New Roman"/>
              <a:cs typeface="Times New Roman"/>
            </a:endParaRPr>
          </a:p>
          <a:p>
            <a:pPr marL="0" indent="0">
              <a:lnSpc>
                <a:spcPct val="115000"/>
              </a:lnSpc>
              <a:spcAft>
                <a:spcPts val="1000"/>
              </a:spcAft>
              <a:buNone/>
            </a:pPr>
            <a:r>
              <a:rPr lang="en-US" dirty="0">
                <a:latin typeface="Times New Roman"/>
                <a:ea typeface="Times New Roman"/>
                <a:cs typeface="Times New Roman"/>
              </a:rPr>
              <a:t>d)       If successful, ICAB transmits a written consent for the adoption to be executed by the DSWD, and the applicant then files a petition for adoption in his/her country.</a:t>
            </a:r>
            <a:endParaRPr lang="en-PH" sz="2000" dirty="0">
              <a:latin typeface="Calibri"/>
              <a:ea typeface="Times New Roman"/>
              <a:cs typeface="Times New Roman"/>
            </a:endParaRPr>
          </a:p>
          <a:p>
            <a:endParaRPr lang="en-PH" dirty="0"/>
          </a:p>
        </p:txBody>
      </p:sp>
    </p:spTree>
    <p:extLst>
      <p:ext uri="{BB962C8B-B14F-4D97-AF65-F5344CB8AC3E}">
        <p14:creationId xmlns:p14="http://schemas.microsoft.com/office/powerpoint/2010/main" val="24785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endParaRPr lang="en-PH" dirty="0"/>
          </a:p>
        </p:txBody>
      </p:sp>
      <p:sp>
        <p:nvSpPr>
          <p:cNvPr id="11" name="Text Placeholder 10"/>
          <p:cNvSpPr>
            <a:spLocks noGrp="1"/>
          </p:cNvSpPr>
          <p:nvPr>
            <p:ph type="body" idx="1"/>
          </p:nvPr>
        </p:nvSpPr>
        <p:spPr>
          <a:xfrm>
            <a:off x="228600" y="76200"/>
            <a:ext cx="3520440" cy="304800"/>
          </a:xfrm>
        </p:spPr>
        <p:txBody>
          <a:bodyPr>
            <a:normAutofit fontScale="92500" lnSpcReduction="20000"/>
          </a:bodyPr>
          <a:lstStyle/>
          <a:p>
            <a:r>
              <a:rPr lang="en-PH" dirty="0" smtClean="0"/>
              <a:t>Domestic</a:t>
            </a:r>
            <a:endParaRPr lang="en-PH" dirty="0"/>
          </a:p>
        </p:txBody>
      </p:sp>
      <p:sp>
        <p:nvSpPr>
          <p:cNvPr id="13" name="Text Placeholder 12"/>
          <p:cNvSpPr>
            <a:spLocks noGrp="1"/>
          </p:cNvSpPr>
          <p:nvPr>
            <p:ph type="body" sz="half" idx="3"/>
          </p:nvPr>
        </p:nvSpPr>
        <p:spPr>
          <a:xfrm>
            <a:off x="4419600" y="76200"/>
            <a:ext cx="3520440" cy="304800"/>
          </a:xfrm>
        </p:spPr>
        <p:txBody>
          <a:bodyPr>
            <a:normAutofit fontScale="92500" lnSpcReduction="20000"/>
          </a:bodyPr>
          <a:lstStyle/>
          <a:p>
            <a:r>
              <a:rPr lang="en-PH" dirty="0" smtClean="0"/>
              <a:t>Inter-country</a:t>
            </a:r>
            <a:endParaRPr lang="en-PH" dirty="0"/>
          </a:p>
        </p:txBody>
      </p:sp>
      <p:sp>
        <p:nvSpPr>
          <p:cNvPr id="12" name="Content Placeholder 11"/>
          <p:cNvSpPr>
            <a:spLocks noGrp="1"/>
          </p:cNvSpPr>
          <p:nvPr>
            <p:ph sz="quarter" idx="2"/>
          </p:nvPr>
        </p:nvSpPr>
        <p:spPr>
          <a:xfrm>
            <a:off x="76200" y="457200"/>
            <a:ext cx="3962400" cy="6324600"/>
          </a:xfrm>
        </p:spPr>
        <p:txBody>
          <a:bodyPr>
            <a:noAutofit/>
          </a:bodyPr>
          <a:lstStyle/>
          <a:p>
            <a:pPr marL="0" indent="0">
              <a:buNone/>
            </a:pPr>
            <a:r>
              <a:rPr lang="en-US" sz="2100" u="sng" dirty="0">
                <a:latin typeface="Times New Roman"/>
                <a:ea typeface="Times New Roman"/>
              </a:rPr>
              <a:t>Consent Required</a:t>
            </a:r>
            <a:r>
              <a:rPr lang="en-US" sz="2100" dirty="0">
                <a:latin typeface="Times New Roman"/>
                <a:ea typeface="Times New Roman"/>
              </a:rPr>
              <a:t>: Written consent of the following to the adoption is required, in the form of affidavit: </a:t>
            </a:r>
            <a:r>
              <a:rPr lang="en-US" sz="2100" dirty="0">
                <a:solidFill>
                  <a:srgbClr val="FF0000"/>
                </a:solidFill>
                <a:latin typeface="Times New Roman"/>
                <a:ea typeface="Times New Roman"/>
              </a:rPr>
              <a:t>(1)</a:t>
            </a:r>
            <a:r>
              <a:rPr lang="en-US" sz="2100" dirty="0">
                <a:latin typeface="Times New Roman"/>
                <a:ea typeface="Times New Roman"/>
              </a:rPr>
              <a:t> adoptee, if 10 years of age or over; </a:t>
            </a:r>
            <a:r>
              <a:rPr lang="en-US" sz="2100" dirty="0">
                <a:solidFill>
                  <a:srgbClr val="FF0000"/>
                </a:solidFill>
                <a:latin typeface="Times New Roman"/>
                <a:ea typeface="Times New Roman"/>
              </a:rPr>
              <a:t>(2)</a:t>
            </a:r>
            <a:r>
              <a:rPr lang="en-US" sz="2100" dirty="0">
                <a:latin typeface="Times New Roman"/>
                <a:ea typeface="Times New Roman"/>
              </a:rPr>
              <a:t> biological parent/s of the child, if known, or the legal guardian, or the proper government instrumentality which has legal custody of the child; </a:t>
            </a:r>
            <a:r>
              <a:rPr lang="en-US" sz="2100" dirty="0">
                <a:solidFill>
                  <a:srgbClr val="FF0000"/>
                </a:solidFill>
                <a:latin typeface="Times New Roman"/>
                <a:ea typeface="Times New Roman"/>
              </a:rPr>
              <a:t>(3)</a:t>
            </a:r>
            <a:r>
              <a:rPr lang="en-US" sz="2100" dirty="0">
                <a:latin typeface="Times New Roman"/>
                <a:ea typeface="Times New Roman"/>
              </a:rPr>
              <a:t> legitimate and adopted sons or daughters, 10 years of age or over, of the adopter/s and adoptee, if any; </a:t>
            </a:r>
            <a:r>
              <a:rPr lang="en-US" sz="2100" dirty="0">
                <a:solidFill>
                  <a:srgbClr val="FF0000"/>
                </a:solidFill>
                <a:latin typeface="Times New Roman"/>
                <a:ea typeface="Times New Roman"/>
              </a:rPr>
              <a:t>(4)</a:t>
            </a:r>
            <a:r>
              <a:rPr lang="en-US" sz="2100" dirty="0">
                <a:latin typeface="Times New Roman"/>
                <a:ea typeface="Times New Roman"/>
              </a:rPr>
              <a:t> illegitimate sons/daughters, 10 years of age of over, of the adopter if living with said adopter and the latter’s spouse, if any; </a:t>
            </a:r>
            <a:r>
              <a:rPr lang="en-US" sz="2100" dirty="0">
                <a:solidFill>
                  <a:srgbClr val="FF0000"/>
                </a:solidFill>
                <a:latin typeface="Times New Roman"/>
                <a:ea typeface="Times New Roman"/>
              </a:rPr>
              <a:t>(5)</a:t>
            </a:r>
            <a:r>
              <a:rPr lang="en-US" sz="2100" dirty="0">
                <a:latin typeface="Times New Roman"/>
                <a:ea typeface="Times New Roman"/>
              </a:rPr>
              <a:t> spouse, if any, of the person adopting or to be adopted.</a:t>
            </a:r>
            <a:endParaRPr lang="en-PH" sz="2100" dirty="0"/>
          </a:p>
        </p:txBody>
      </p:sp>
      <p:sp>
        <p:nvSpPr>
          <p:cNvPr id="14" name="Content Placeholder 13"/>
          <p:cNvSpPr>
            <a:spLocks noGrp="1"/>
          </p:cNvSpPr>
          <p:nvPr>
            <p:ph sz="quarter" idx="4"/>
          </p:nvPr>
        </p:nvSpPr>
        <p:spPr>
          <a:xfrm>
            <a:off x="4191000" y="533400"/>
            <a:ext cx="3962400" cy="6248400"/>
          </a:xfrm>
        </p:spPr>
        <p:txBody>
          <a:bodyPr>
            <a:normAutofit fontScale="92500"/>
          </a:bodyPr>
          <a:lstStyle/>
          <a:p>
            <a:pPr>
              <a:lnSpc>
                <a:spcPct val="115000"/>
              </a:lnSpc>
              <a:spcAft>
                <a:spcPts val="1000"/>
              </a:spcAft>
            </a:pPr>
            <a:r>
              <a:rPr lang="en-US" u="sng" dirty="0">
                <a:latin typeface="Times New Roman"/>
                <a:ea typeface="Times New Roman"/>
                <a:cs typeface="Times New Roman"/>
              </a:rPr>
              <a:t>Consent Required</a:t>
            </a:r>
            <a:r>
              <a:rPr lang="en-US" dirty="0">
                <a:latin typeface="Times New Roman"/>
                <a:ea typeface="Times New Roman"/>
                <a:cs typeface="Times New Roman"/>
              </a:rPr>
              <a:t>:</a:t>
            </a:r>
            <a:endParaRPr lang="en-PH" sz="2000" dirty="0">
              <a:latin typeface="Calibri"/>
              <a:ea typeface="Times New Roman"/>
              <a:cs typeface="Times New Roman"/>
            </a:endParaRPr>
          </a:p>
          <a:p>
            <a:pPr marL="0" indent="0">
              <a:lnSpc>
                <a:spcPct val="115000"/>
              </a:lnSpc>
              <a:spcAft>
                <a:spcPts val="1000"/>
              </a:spcAft>
              <a:buNone/>
            </a:pPr>
            <a:r>
              <a:rPr lang="en-US" dirty="0">
                <a:latin typeface="Times New Roman"/>
                <a:ea typeface="Times New Roman"/>
                <a:cs typeface="Times New Roman"/>
              </a:rPr>
              <a:t>(1) Written consent of biological or adopted children above 10 years of age, in the form of sworn statement is required to be attached to the application to be filed with the FC or ICAB;</a:t>
            </a:r>
            <a:endParaRPr lang="en-PH" sz="2000" dirty="0">
              <a:latin typeface="Calibri"/>
              <a:ea typeface="Times New Roman"/>
              <a:cs typeface="Times New Roman"/>
            </a:endParaRPr>
          </a:p>
          <a:p>
            <a:pPr marL="0" indent="0">
              <a:lnSpc>
                <a:spcPct val="115000"/>
              </a:lnSpc>
              <a:spcAft>
                <a:spcPts val="1000"/>
              </a:spcAft>
              <a:buNone/>
            </a:pPr>
            <a:r>
              <a:rPr lang="en-US" dirty="0">
                <a:latin typeface="Times New Roman"/>
                <a:ea typeface="Times New Roman"/>
                <a:cs typeface="Times New Roman"/>
              </a:rPr>
              <a:t>(2) If a satisfactory pre-adoptive relationship is formed between the applicant and the child, the written consent to the adoption executed by the DSWD is required.</a:t>
            </a:r>
            <a:endParaRPr lang="en-PH" sz="2000" dirty="0">
              <a:latin typeface="Calibri"/>
              <a:ea typeface="Times New Roman"/>
              <a:cs typeface="Times New Roman"/>
            </a:endParaRPr>
          </a:p>
          <a:p>
            <a:endParaRPr lang="en-PH" dirty="0"/>
          </a:p>
        </p:txBody>
      </p:sp>
    </p:spTree>
    <p:extLst>
      <p:ext uri="{BB962C8B-B14F-4D97-AF65-F5344CB8AC3E}">
        <p14:creationId xmlns:p14="http://schemas.microsoft.com/office/powerpoint/2010/main" val="22908380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76200" y="0"/>
            <a:ext cx="8305800" cy="990600"/>
          </a:xfrm>
        </p:spPr>
        <p:txBody>
          <a:bodyPr>
            <a:normAutofit fontScale="90000"/>
          </a:bodyPr>
          <a:lstStyle/>
          <a:p>
            <a:r>
              <a:rPr lang="en-PH" dirty="0" smtClean="0"/>
              <a:t>What are the instances when an adoption may be rescinded?</a:t>
            </a:r>
            <a:endParaRPr lang="en-PH" dirty="0"/>
          </a:p>
        </p:txBody>
      </p:sp>
      <p:sp>
        <p:nvSpPr>
          <p:cNvPr id="8" name="Content Placeholder 7"/>
          <p:cNvSpPr>
            <a:spLocks noGrp="1"/>
          </p:cNvSpPr>
          <p:nvPr>
            <p:ph idx="1"/>
          </p:nvPr>
        </p:nvSpPr>
        <p:spPr>
          <a:xfrm>
            <a:off x="0" y="1066800"/>
            <a:ext cx="8001000" cy="5715000"/>
          </a:xfrm>
        </p:spPr>
        <p:txBody>
          <a:bodyPr>
            <a:normAutofit fontScale="70000" lnSpcReduction="20000"/>
          </a:bodyPr>
          <a:lstStyle/>
          <a:p>
            <a:pPr algn="just">
              <a:lnSpc>
                <a:spcPct val="115000"/>
              </a:lnSpc>
              <a:spcAft>
                <a:spcPts val="1000"/>
              </a:spcAft>
            </a:pPr>
            <a:r>
              <a:rPr lang="en-US" sz="2800" b="1" dirty="0" smtClean="0">
                <a:latin typeface="Times New Roman"/>
                <a:ea typeface="Times New Roman"/>
                <a:cs typeface="Times New Roman"/>
              </a:rPr>
              <a:t>The following are the instances </a:t>
            </a:r>
            <a:r>
              <a:rPr lang="en-US" sz="2800" b="1" dirty="0">
                <a:latin typeface="Times New Roman"/>
                <a:ea typeface="Times New Roman"/>
                <a:cs typeface="Times New Roman"/>
              </a:rPr>
              <a:t>when adoption may be </a:t>
            </a:r>
            <a:r>
              <a:rPr lang="en-US" sz="2800" b="1" dirty="0" smtClean="0">
                <a:latin typeface="Times New Roman"/>
                <a:ea typeface="Times New Roman"/>
                <a:cs typeface="Times New Roman"/>
              </a:rPr>
              <a:t>rescinded:</a:t>
            </a:r>
            <a:endParaRPr lang="en-PH" sz="2400" dirty="0">
              <a:latin typeface="Calibri"/>
              <a:ea typeface="Times New Roman"/>
              <a:cs typeface="Times New Roman"/>
            </a:endParaRPr>
          </a:p>
          <a:p>
            <a:pPr algn="just">
              <a:lnSpc>
                <a:spcPct val="115000"/>
              </a:lnSpc>
              <a:spcAft>
                <a:spcPts val="1000"/>
              </a:spcAft>
            </a:pPr>
            <a:r>
              <a:rPr lang="en-US" sz="2800" dirty="0">
                <a:latin typeface="Times New Roman"/>
                <a:ea typeface="Times New Roman"/>
                <a:cs typeface="Times New Roman"/>
              </a:rPr>
              <a:t>(a)     Repeated physical and verbal maltreatment by the adopter(s) despite having undergone counseling;</a:t>
            </a:r>
            <a:endParaRPr lang="en-PH" sz="2400" dirty="0">
              <a:latin typeface="Calibri"/>
              <a:ea typeface="Times New Roman"/>
              <a:cs typeface="Times New Roman"/>
            </a:endParaRPr>
          </a:p>
          <a:p>
            <a:pPr algn="just">
              <a:lnSpc>
                <a:spcPct val="115000"/>
              </a:lnSpc>
              <a:spcAft>
                <a:spcPts val="1000"/>
              </a:spcAft>
            </a:pPr>
            <a:r>
              <a:rPr lang="en-US" sz="2800" dirty="0">
                <a:latin typeface="Times New Roman"/>
                <a:ea typeface="Times New Roman"/>
                <a:cs typeface="Times New Roman"/>
              </a:rPr>
              <a:t>(b)     Attempt on the life of the adoptee;</a:t>
            </a:r>
            <a:endParaRPr lang="en-PH" sz="2400" dirty="0">
              <a:latin typeface="Calibri"/>
              <a:ea typeface="Times New Roman"/>
              <a:cs typeface="Times New Roman"/>
            </a:endParaRPr>
          </a:p>
          <a:p>
            <a:pPr algn="just">
              <a:lnSpc>
                <a:spcPct val="115000"/>
              </a:lnSpc>
              <a:spcAft>
                <a:spcPts val="1000"/>
              </a:spcAft>
            </a:pPr>
            <a:r>
              <a:rPr lang="en-US" sz="2800" dirty="0">
                <a:latin typeface="Times New Roman"/>
                <a:ea typeface="Times New Roman"/>
                <a:cs typeface="Times New Roman"/>
              </a:rPr>
              <a:t>(c)     Sexual assault or violence; or</a:t>
            </a:r>
            <a:endParaRPr lang="en-PH" sz="2400" dirty="0">
              <a:latin typeface="Calibri"/>
              <a:ea typeface="Times New Roman"/>
              <a:cs typeface="Times New Roman"/>
            </a:endParaRPr>
          </a:p>
          <a:p>
            <a:pPr algn="just">
              <a:lnSpc>
                <a:spcPct val="115000"/>
              </a:lnSpc>
              <a:spcAft>
                <a:spcPts val="1000"/>
              </a:spcAft>
            </a:pPr>
            <a:r>
              <a:rPr lang="en-US" sz="2800" dirty="0">
                <a:latin typeface="Times New Roman"/>
                <a:ea typeface="Times New Roman"/>
                <a:cs typeface="Times New Roman"/>
              </a:rPr>
              <a:t>(d)     Abandonment and failure to comply with parental obligations </a:t>
            </a:r>
            <a:r>
              <a:rPr lang="en-US" sz="2800" i="1" dirty="0">
                <a:latin typeface="Times New Roman"/>
                <a:ea typeface="Times New Roman"/>
                <a:cs typeface="Times New Roman"/>
              </a:rPr>
              <a:t>(Sec. 19)</a:t>
            </a:r>
            <a:r>
              <a:rPr lang="en-US" sz="2800" dirty="0">
                <a:latin typeface="Times New Roman"/>
                <a:ea typeface="Times New Roman"/>
                <a:cs typeface="Times New Roman"/>
              </a:rPr>
              <a:t>.</a:t>
            </a:r>
            <a:endParaRPr lang="en-PH" sz="2400" dirty="0">
              <a:latin typeface="Calibri"/>
              <a:ea typeface="Times New Roman"/>
              <a:cs typeface="Times New Roman"/>
            </a:endParaRPr>
          </a:p>
          <a:p>
            <a:pPr algn="just">
              <a:lnSpc>
                <a:spcPct val="115000"/>
              </a:lnSpc>
              <a:spcAft>
                <a:spcPts val="1000"/>
              </a:spcAft>
            </a:pPr>
            <a:r>
              <a:rPr lang="en-US" sz="2800" dirty="0">
                <a:latin typeface="Times New Roman"/>
                <a:ea typeface="Times New Roman"/>
                <a:cs typeface="Times New Roman"/>
              </a:rPr>
              <a:t>(2)     Prescriptive period:</a:t>
            </a:r>
            <a:endParaRPr lang="en-PH" sz="2400" dirty="0">
              <a:latin typeface="Calibri"/>
              <a:ea typeface="Times New Roman"/>
              <a:cs typeface="Times New Roman"/>
            </a:endParaRPr>
          </a:p>
          <a:p>
            <a:pPr algn="just">
              <a:lnSpc>
                <a:spcPct val="115000"/>
              </a:lnSpc>
              <a:spcAft>
                <a:spcPts val="1000"/>
              </a:spcAft>
            </a:pPr>
            <a:r>
              <a:rPr lang="en-US" sz="2800" dirty="0">
                <a:latin typeface="Times New Roman"/>
                <a:ea typeface="Times New Roman"/>
                <a:cs typeface="Times New Roman"/>
              </a:rPr>
              <a:t>(a)     If incapacitated – within five (5) years after he reaches the age of majority;</a:t>
            </a:r>
            <a:endParaRPr lang="en-PH" sz="2400" dirty="0">
              <a:latin typeface="Calibri"/>
              <a:ea typeface="Times New Roman"/>
              <a:cs typeface="Times New Roman"/>
            </a:endParaRPr>
          </a:p>
          <a:p>
            <a:pPr algn="just">
              <a:lnSpc>
                <a:spcPct val="115000"/>
              </a:lnSpc>
              <a:spcAft>
                <a:spcPts val="1000"/>
              </a:spcAft>
            </a:pPr>
            <a:r>
              <a:rPr lang="en-US" sz="2800" dirty="0">
                <a:latin typeface="Times New Roman"/>
                <a:ea typeface="Times New Roman"/>
                <a:cs typeface="Times New Roman"/>
              </a:rPr>
              <a:t>(b)     If incompetent at the time of the adoption – within five (5) years after recovery from such incompetency </a:t>
            </a:r>
            <a:r>
              <a:rPr lang="en-US" sz="2800" i="1" dirty="0">
                <a:latin typeface="Times New Roman"/>
                <a:ea typeface="Times New Roman"/>
                <a:cs typeface="Times New Roman"/>
              </a:rPr>
              <a:t>(Sec. 21, Rule on Adoption)</a:t>
            </a:r>
            <a:r>
              <a:rPr lang="en-US" sz="2800" dirty="0">
                <a:latin typeface="Times New Roman"/>
                <a:ea typeface="Times New Roman"/>
                <a:cs typeface="Times New Roman"/>
              </a:rPr>
              <a:t>.</a:t>
            </a:r>
            <a:endParaRPr lang="en-PH" sz="2400" dirty="0">
              <a:latin typeface="Calibri"/>
              <a:ea typeface="Times New Roman"/>
              <a:cs typeface="Times New Roman"/>
            </a:endParaRPr>
          </a:p>
          <a:p>
            <a:endParaRPr lang="en-PH" dirty="0"/>
          </a:p>
        </p:txBody>
      </p:sp>
    </p:spTree>
    <p:extLst>
      <p:ext uri="{BB962C8B-B14F-4D97-AF65-F5344CB8AC3E}">
        <p14:creationId xmlns:p14="http://schemas.microsoft.com/office/powerpoint/2010/main" val="404340934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7924800" cy="990600"/>
          </a:xfrm>
        </p:spPr>
        <p:txBody>
          <a:bodyPr>
            <a:normAutofit fontScale="90000"/>
          </a:bodyPr>
          <a:lstStyle/>
          <a:p>
            <a:r>
              <a:rPr lang="en-PH" dirty="0" smtClean="0"/>
              <a:t>Is there a prescriptive period for such rescission?</a:t>
            </a:r>
            <a:endParaRPr lang="en-PH" dirty="0"/>
          </a:p>
        </p:txBody>
      </p:sp>
      <p:sp>
        <p:nvSpPr>
          <p:cNvPr id="3" name="Content Placeholder 2"/>
          <p:cNvSpPr>
            <a:spLocks noGrp="1"/>
          </p:cNvSpPr>
          <p:nvPr>
            <p:ph idx="1"/>
          </p:nvPr>
        </p:nvSpPr>
        <p:spPr>
          <a:xfrm>
            <a:off x="228600" y="1143000"/>
            <a:ext cx="7467600" cy="5312736"/>
          </a:xfrm>
        </p:spPr>
        <p:txBody>
          <a:bodyPr/>
          <a:lstStyle/>
          <a:p>
            <a:pPr lvl="0" algn="just">
              <a:lnSpc>
                <a:spcPct val="115000"/>
              </a:lnSpc>
              <a:spcAft>
                <a:spcPts val="1000"/>
              </a:spcAft>
              <a:buClr>
                <a:srgbClr val="B13F9A"/>
              </a:buClr>
            </a:pPr>
            <a:r>
              <a:rPr lang="en-US" sz="2800" dirty="0" smtClean="0">
                <a:solidFill>
                  <a:prstClr val="black"/>
                </a:solidFill>
                <a:latin typeface="Times New Roman"/>
                <a:ea typeface="Times New Roman"/>
                <a:cs typeface="Times New Roman"/>
              </a:rPr>
              <a:t>YES. </a:t>
            </a:r>
            <a:r>
              <a:rPr lang="en-US" sz="2800" smtClean="0">
                <a:solidFill>
                  <a:prstClr val="black"/>
                </a:solidFill>
                <a:latin typeface="Times New Roman"/>
                <a:ea typeface="Times New Roman"/>
                <a:cs typeface="Times New Roman"/>
              </a:rPr>
              <a:t>Below </a:t>
            </a:r>
            <a:r>
              <a:rPr lang="en-US" sz="2800" smtClean="0">
                <a:solidFill>
                  <a:prstClr val="black"/>
                </a:solidFill>
                <a:latin typeface="Times New Roman"/>
                <a:ea typeface="Times New Roman"/>
                <a:cs typeface="Times New Roman"/>
              </a:rPr>
              <a:t>are</a:t>
            </a:r>
            <a:r>
              <a:rPr lang="en-US" sz="2800" smtClean="0">
                <a:solidFill>
                  <a:prstClr val="black"/>
                </a:solidFill>
                <a:latin typeface="Times New Roman"/>
                <a:ea typeface="Times New Roman"/>
                <a:cs typeface="Times New Roman"/>
              </a:rPr>
              <a:t> </a:t>
            </a:r>
            <a:r>
              <a:rPr lang="en-US" sz="2800" dirty="0" smtClean="0">
                <a:solidFill>
                  <a:prstClr val="black"/>
                </a:solidFill>
                <a:latin typeface="Times New Roman"/>
                <a:ea typeface="Times New Roman"/>
                <a:cs typeface="Times New Roman"/>
              </a:rPr>
              <a:t>the prescriptive period.</a:t>
            </a:r>
          </a:p>
          <a:p>
            <a:pPr marL="0" lvl="0" indent="0" algn="just">
              <a:lnSpc>
                <a:spcPct val="115000"/>
              </a:lnSpc>
              <a:spcAft>
                <a:spcPts val="1000"/>
              </a:spcAft>
              <a:buClr>
                <a:srgbClr val="B13F9A"/>
              </a:buClr>
              <a:buNone/>
            </a:pPr>
            <a:r>
              <a:rPr lang="en-US" sz="2800" dirty="0" smtClean="0">
                <a:solidFill>
                  <a:prstClr val="black"/>
                </a:solidFill>
                <a:latin typeface="Times New Roman"/>
                <a:ea typeface="Times New Roman"/>
                <a:cs typeface="Times New Roman"/>
              </a:rPr>
              <a:t>	(</a:t>
            </a:r>
            <a:r>
              <a:rPr lang="en-US" sz="2800" dirty="0">
                <a:solidFill>
                  <a:prstClr val="black"/>
                </a:solidFill>
                <a:latin typeface="Times New Roman"/>
                <a:ea typeface="Times New Roman"/>
                <a:cs typeface="Times New Roman"/>
              </a:rPr>
              <a:t>a)     If incapacitated – within five (5) years </a:t>
            </a:r>
            <a:r>
              <a:rPr lang="en-US" sz="2800" dirty="0" smtClean="0">
                <a:solidFill>
                  <a:prstClr val="black"/>
                </a:solidFill>
                <a:latin typeface="Times New Roman"/>
                <a:ea typeface="Times New Roman"/>
                <a:cs typeface="Times New Roman"/>
              </a:rPr>
              <a:t>		after he </a:t>
            </a:r>
            <a:r>
              <a:rPr lang="en-US" sz="2800" dirty="0">
                <a:solidFill>
                  <a:prstClr val="black"/>
                </a:solidFill>
                <a:latin typeface="Times New Roman"/>
                <a:ea typeface="Times New Roman"/>
                <a:cs typeface="Times New Roman"/>
              </a:rPr>
              <a:t>reaches </a:t>
            </a:r>
            <a:r>
              <a:rPr lang="en-US" sz="2800" dirty="0" smtClean="0">
                <a:solidFill>
                  <a:prstClr val="black"/>
                </a:solidFill>
                <a:latin typeface="Times New Roman"/>
                <a:ea typeface="Times New Roman"/>
                <a:cs typeface="Times New Roman"/>
              </a:rPr>
              <a:t>the </a:t>
            </a:r>
            <a:r>
              <a:rPr lang="en-US" sz="2800" dirty="0">
                <a:solidFill>
                  <a:prstClr val="black"/>
                </a:solidFill>
                <a:latin typeface="Times New Roman"/>
                <a:ea typeface="Times New Roman"/>
                <a:cs typeface="Times New Roman"/>
              </a:rPr>
              <a:t>age of majority;</a:t>
            </a:r>
            <a:endParaRPr lang="en-PH" sz="2800" dirty="0">
              <a:solidFill>
                <a:prstClr val="black"/>
              </a:solidFill>
              <a:latin typeface="Calibri"/>
              <a:ea typeface="Times New Roman"/>
              <a:cs typeface="Times New Roman"/>
            </a:endParaRPr>
          </a:p>
          <a:p>
            <a:pPr marL="0" lvl="0" indent="0" algn="just">
              <a:lnSpc>
                <a:spcPct val="115000"/>
              </a:lnSpc>
              <a:spcAft>
                <a:spcPts val="1000"/>
              </a:spcAft>
              <a:buClr>
                <a:srgbClr val="B13F9A"/>
              </a:buClr>
              <a:buNone/>
            </a:pPr>
            <a:r>
              <a:rPr lang="en-US" sz="2800" dirty="0" smtClean="0">
                <a:solidFill>
                  <a:prstClr val="black"/>
                </a:solidFill>
                <a:latin typeface="Times New Roman"/>
                <a:ea typeface="Times New Roman"/>
                <a:cs typeface="Times New Roman"/>
              </a:rPr>
              <a:t>	(</a:t>
            </a:r>
            <a:r>
              <a:rPr lang="en-US" sz="2800" dirty="0">
                <a:solidFill>
                  <a:prstClr val="black"/>
                </a:solidFill>
                <a:latin typeface="Times New Roman"/>
                <a:ea typeface="Times New Roman"/>
                <a:cs typeface="Times New Roman"/>
              </a:rPr>
              <a:t>b)  </a:t>
            </a:r>
            <a:r>
              <a:rPr lang="en-US" sz="2800" dirty="0" smtClean="0">
                <a:solidFill>
                  <a:prstClr val="black"/>
                </a:solidFill>
                <a:latin typeface="Times New Roman"/>
                <a:ea typeface="Times New Roman"/>
                <a:cs typeface="Times New Roman"/>
              </a:rPr>
              <a:t>If </a:t>
            </a:r>
            <a:r>
              <a:rPr lang="en-US" sz="2800" dirty="0">
                <a:solidFill>
                  <a:prstClr val="black"/>
                </a:solidFill>
                <a:latin typeface="Times New Roman"/>
                <a:ea typeface="Times New Roman"/>
                <a:cs typeface="Times New Roman"/>
              </a:rPr>
              <a:t>incompetent at the time of the </a:t>
            </a:r>
            <a:r>
              <a:rPr lang="en-US" sz="2800" dirty="0" smtClean="0">
                <a:solidFill>
                  <a:prstClr val="black"/>
                </a:solidFill>
                <a:latin typeface="Times New Roman"/>
                <a:ea typeface="Times New Roman"/>
                <a:cs typeface="Times New Roman"/>
              </a:rPr>
              <a:t>			adoption </a:t>
            </a:r>
            <a:r>
              <a:rPr lang="en-US" sz="2800" dirty="0">
                <a:solidFill>
                  <a:prstClr val="black"/>
                </a:solidFill>
                <a:latin typeface="Times New Roman"/>
                <a:ea typeface="Times New Roman"/>
                <a:cs typeface="Times New Roman"/>
              </a:rPr>
              <a:t>– </a:t>
            </a:r>
            <a:r>
              <a:rPr lang="en-US" sz="2800" dirty="0" smtClean="0">
                <a:solidFill>
                  <a:prstClr val="black"/>
                </a:solidFill>
                <a:latin typeface="Times New Roman"/>
                <a:ea typeface="Times New Roman"/>
                <a:cs typeface="Times New Roman"/>
              </a:rPr>
              <a:t>within five </a:t>
            </a:r>
            <a:r>
              <a:rPr lang="en-US" sz="2800" dirty="0">
                <a:solidFill>
                  <a:prstClr val="black"/>
                </a:solidFill>
                <a:latin typeface="Times New Roman"/>
                <a:ea typeface="Times New Roman"/>
                <a:cs typeface="Times New Roman"/>
              </a:rPr>
              <a:t>(5) years after </a:t>
            </a:r>
            <a:r>
              <a:rPr lang="en-US" sz="2800" dirty="0" smtClean="0">
                <a:solidFill>
                  <a:prstClr val="black"/>
                </a:solidFill>
                <a:latin typeface="Times New Roman"/>
                <a:ea typeface="Times New Roman"/>
                <a:cs typeface="Times New Roman"/>
              </a:rPr>
              <a:t>		recovery from such incompetency 		</a:t>
            </a:r>
            <a:r>
              <a:rPr lang="en-US" sz="2800" i="1" dirty="0" smtClean="0">
                <a:solidFill>
                  <a:prstClr val="black"/>
                </a:solidFill>
                <a:latin typeface="Times New Roman"/>
                <a:ea typeface="Times New Roman"/>
                <a:cs typeface="Times New Roman"/>
              </a:rPr>
              <a:t>(</a:t>
            </a:r>
            <a:r>
              <a:rPr lang="en-US" sz="2800" i="1" dirty="0">
                <a:solidFill>
                  <a:prstClr val="black"/>
                </a:solidFill>
                <a:latin typeface="Times New Roman"/>
                <a:ea typeface="Times New Roman"/>
                <a:cs typeface="Times New Roman"/>
              </a:rPr>
              <a:t>Sec. </a:t>
            </a:r>
            <a:r>
              <a:rPr lang="en-US" sz="2800" i="1" dirty="0" smtClean="0">
                <a:solidFill>
                  <a:prstClr val="black"/>
                </a:solidFill>
                <a:latin typeface="Times New Roman"/>
                <a:ea typeface="Times New Roman"/>
                <a:cs typeface="Times New Roman"/>
              </a:rPr>
              <a:t>21</a:t>
            </a:r>
            <a:r>
              <a:rPr lang="en-US" sz="2800" i="1" dirty="0">
                <a:solidFill>
                  <a:prstClr val="black"/>
                </a:solidFill>
                <a:latin typeface="Times New Roman"/>
                <a:ea typeface="Times New Roman"/>
                <a:cs typeface="Times New Roman"/>
              </a:rPr>
              <a:t>, Rule on </a:t>
            </a:r>
            <a:r>
              <a:rPr lang="en-US" sz="2800" i="1" dirty="0" smtClean="0">
                <a:solidFill>
                  <a:prstClr val="black"/>
                </a:solidFill>
                <a:latin typeface="Times New Roman"/>
                <a:ea typeface="Times New Roman"/>
                <a:cs typeface="Times New Roman"/>
              </a:rPr>
              <a:t>Adoption</a:t>
            </a:r>
            <a:r>
              <a:rPr lang="en-US" sz="2800" i="1" dirty="0">
                <a:solidFill>
                  <a:prstClr val="black"/>
                </a:solidFill>
                <a:latin typeface="Times New Roman"/>
                <a:ea typeface="Times New Roman"/>
                <a:cs typeface="Times New Roman"/>
              </a:rPr>
              <a:t>)</a:t>
            </a:r>
            <a:r>
              <a:rPr lang="en-US" sz="2800" dirty="0">
                <a:solidFill>
                  <a:prstClr val="black"/>
                </a:solidFill>
                <a:latin typeface="Times New Roman"/>
                <a:ea typeface="Times New Roman"/>
                <a:cs typeface="Times New Roman"/>
              </a:rPr>
              <a:t>.</a:t>
            </a:r>
            <a:endParaRPr lang="en-PH" sz="2800" dirty="0">
              <a:solidFill>
                <a:prstClr val="black"/>
              </a:solidFill>
              <a:latin typeface="Calibri"/>
              <a:ea typeface="Times New Roman"/>
              <a:cs typeface="Times New Roman"/>
            </a:endParaRPr>
          </a:p>
          <a:p>
            <a:endParaRPr lang="en-PH" dirty="0"/>
          </a:p>
        </p:txBody>
      </p:sp>
    </p:spTree>
    <p:extLst>
      <p:ext uri="{BB962C8B-B14F-4D97-AF65-F5344CB8AC3E}">
        <p14:creationId xmlns:p14="http://schemas.microsoft.com/office/powerpoint/2010/main" val="36817790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670560"/>
          </a:xfrm>
        </p:spPr>
        <p:txBody>
          <a:bodyPr>
            <a:normAutofit/>
          </a:bodyPr>
          <a:lstStyle/>
          <a:p>
            <a:r>
              <a:rPr lang="en-US" dirty="0" smtClean="0"/>
              <a:t>Definition of adoption</a:t>
            </a:r>
            <a:endParaRPr lang="en-US" dirty="0"/>
          </a:p>
        </p:txBody>
      </p:sp>
      <p:sp>
        <p:nvSpPr>
          <p:cNvPr id="3" name="Content Placeholder 2"/>
          <p:cNvSpPr>
            <a:spLocks noGrp="1"/>
          </p:cNvSpPr>
          <p:nvPr>
            <p:ph idx="1"/>
          </p:nvPr>
        </p:nvSpPr>
        <p:spPr/>
        <p:txBody>
          <a:bodyPr>
            <a:normAutofit/>
          </a:bodyPr>
          <a:lstStyle/>
          <a:p>
            <a:r>
              <a:rPr lang="en-US" sz="3600" dirty="0" smtClean="0"/>
              <a:t> </a:t>
            </a:r>
            <a:r>
              <a:rPr lang="en-US" dirty="0"/>
              <a:t>Adoption is a juridical act which creates between two persons a relationship similar to that which results from legitimate paternity </a:t>
            </a:r>
            <a:r>
              <a:rPr lang="en-US" i="1" dirty="0"/>
              <a:t>(</a:t>
            </a:r>
            <a:r>
              <a:rPr lang="en-US" i="1" dirty="0" err="1"/>
              <a:t>Prasnick</a:t>
            </a:r>
            <a:r>
              <a:rPr lang="en-US" i="1" dirty="0"/>
              <a:t> vs. Republic, 98 Phil. 669)</a:t>
            </a:r>
            <a:r>
              <a:rPr lang="en-US" dirty="0"/>
              <a:t>.</a:t>
            </a:r>
            <a:endParaRPr lang="en-PH" dirty="0"/>
          </a:p>
          <a:p>
            <a:endParaRPr lang="en-US" dirty="0" smtClean="0"/>
          </a:p>
          <a:p>
            <a:pPr algn="just">
              <a:lnSpc>
                <a:spcPct val="115000"/>
              </a:lnSpc>
              <a:spcAft>
                <a:spcPts val="1000"/>
              </a:spcAft>
            </a:pPr>
            <a:r>
              <a:rPr lang="en-US" sz="2800" dirty="0">
                <a:latin typeface="Times New Roman"/>
                <a:ea typeface="Times New Roman"/>
                <a:cs typeface="Times New Roman"/>
              </a:rPr>
              <a:t>Adoption is a juridical act, a proceeding </a:t>
            </a:r>
            <a:r>
              <a:rPr lang="en-US" sz="2800" i="1" dirty="0">
                <a:latin typeface="Times New Roman"/>
                <a:ea typeface="Times New Roman"/>
                <a:cs typeface="Times New Roman"/>
              </a:rPr>
              <a:t>in rem</a:t>
            </a:r>
            <a:r>
              <a:rPr lang="en-US" sz="2800" dirty="0">
                <a:latin typeface="Times New Roman"/>
                <a:ea typeface="Times New Roman"/>
                <a:cs typeface="Times New Roman"/>
              </a:rPr>
              <a:t>, which creates between the two persons a relationship similar to that which results from legitimate paternity and filiation.</a:t>
            </a:r>
            <a:endParaRPr lang="en-PH" sz="2400" dirty="0">
              <a:latin typeface="Calibri"/>
              <a:ea typeface="Times New Roman"/>
              <a:cs typeface="Times New Roman"/>
            </a:endParaRPr>
          </a:p>
          <a:p>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allAtOnce"/>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011" y="76200"/>
            <a:ext cx="7924800" cy="472440"/>
          </a:xfrm>
        </p:spPr>
        <p:txBody>
          <a:bodyPr>
            <a:normAutofit fontScale="90000"/>
          </a:bodyPr>
          <a:lstStyle/>
          <a:p>
            <a:r>
              <a:rPr lang="en-PH" sz="2800" dirty="0" smtClean="0"/>
              <a:t>What are the effects of adoption rescission? </a:t>
            </a:r>
            <a:endParaRPr lang="en-PH" sz="2800" dirty="0"/>
          </a:p>
        </p:txBody>
      </p:sp>
      <p:sp>
        <p:nvSpPr>
          <p:cNvPr id="3" name="Content Placeholder 2"/>
          <p:cNvSpPr>
            <a:spLocks noGrp="1"/>
          </p:cNvSpPr>
          <p:nvPr>
            <p:ph idx="1"/>
          </p:nvPr>
        </p:nvSpPr>
        <p:spPr>
          <a:xfrm>
            <a:off x="76200" y="609600"/>
            <a:ext cx="7924800" cy="6172200"/>
          </a:xfrm>
        </p:spPr>
        <p:txBody>
          <a:bodyPr>
            <a:normAutofit fontScale="77500" lnSpcReduction="20000"/>
          </a:bodyPr>
          <a:lstStyle/>
          <a:p>
            <a:pPr algn="just">
              <a:lnSpc>
                <a:spcPct val="115000"/>
              </a:lnSpc>
              <a:spcAft>
                <a:spcPts val="1000"/>
              </a:spcAft>
            </a:pPr>
            <a:r>
              <a:rPr lang="en-US" sz="3300" dirty="0" smtClean="0">
                <a:latin typeface="Times New Roman"/>
                <a:ea typeface="Times New Roman"/>
                <a:cs typeface="Times New Roman"/>
              </a:rPr>
              <a:t>(1) Parental </a:t>
            </a:r>
            <a:r>
              <a:rPr lang="en-US" sz="3300" dirty="0">
                <a:latin typeface="Times New Roman"/>
                <a:ea typeface="Times New Roman"/>
                <a:cs typeface="Times New Roman"/>
              </a:rPr>
              <a:t>authority of the adoptee’s biological parent(s), if known, or the legal custody of the DSWD shall be restored if the adoptee is still a minor or incapacitated;</a:t>
            </a:r>
            <a:endParaRPr lang="en-PH" sz="3300" dirty="0">
              <a:latin typeface="Calibri"/>
              <a:ea typeface="Times New Roman"/>
              <a:cs typeface="Times New Roman"/>
            </a:endParaRPr>
          </a:p>
          <a:p>
            <a:pPr algn="just">
              <a:lnSpc>
                <a:spcPct val="115000"/>
              </a:lnSpc>
              <a:spcAft>
                <a:spcPts val="1000"/>
              </a:spcAft>
            </a:pPr>
            <a:r>
              <a:rPr lang="en-US" sz="3300" dirty="0">
                <a:latin typeface="Times New Roman"/>
                <a:ea typeface="Times New Roman"/>
                <a:cs typeface="Times New Roman"/>
              </a:rPr>
              <a:t>(2)   </a:t>
            </a:r>
            <a:r>
              <a:rPr lang="en-US" sz="3300" dirty="0" smtClean="0">
                <a:latin typeface="Times New Roman"/>
                <a:ea typeface="Times New Roman"/>
                <a:cs typeface="Times New Roman"/>
              </a:rPr>
              <a:t>Reciprocal </a:t>
            </a:r>
            <a:r>
              <a:rPr lang="en-US" sz="3300" dirty="0">
                <a:latin typeface="Times New Roman"/>
                <a:ea typeface="Times New Roman"/>
                <a:cs typeface="Times New Roman"/>
              </a:rPr>
              <a:t>rights and obligations of the adopter(s) and the adoptee to each other shall be extinguished;</a:t>
            </a:r>
            <a:endParaRPr lang="en-PH" sz="3300" dirty="0">
              <a:latin typeface="Calibri"/>
              <a:ea typeface="Times New Roman"/>
              <a:cs typeface="Times New Roman"/>
            </a:endParaRPr>
          </a:p>
          <a:p>
            <a:pPr algn="just">
              <a:lnSpc>
                <a:spcPct val="115000"/>
              </a:lnSpc>
              <a:spcAft>
                <a:spcPts val="1000"/>
              </a:spcAft>
            </a:pPr>
            <a:r>
              <a:rPr lang="en-US" sz="3300" dirty="0">
                <a:latin typeface="Times New Roman"/>
                <a:ea typeface="Times New Roman"/>
                <a:cs typeface="Times New Roman"/>
              </a:rPr>
              <a:t>(3)   </a:t>
            </a:r>
            <a:r>
              <a:rPr lang="en-US" sz="3300" dirty="0" smtClean="0">
                <a:latin typeface="Times New Roman"/>
                <a:ea typeface="Times New Roman"/>
                <a:cs typeface="Times New Roman"/>
              </a:rPr>
              <a:t>Cancellation </a:t>
            </a:r>
            <a:r>
              <a:rPr lang="en-US" sz="3300" dirty="0">
                <a:latin typeface="Times New Roman"/>
                <a:ea typeface="Times New Roman"/>
                <a:cs typeface="Times New Roman"/>
              </a:rPr>
              <a:t>of the amended certificate of birth of the adoptee and restoration of his/her original birth certificate; and</a:t>
            </a:r>
            <a:endParaRPr lang="en-PH" sz="3300" dirty="0">
              <a:latin typeface="Calibri"/>
              <a:ea typeface="Times New Roman"/>
              <a:cs typeface="Times New Roman"/>
            </a:endParaRPr>
          </a:p>
          <a:p>
            <a:pPr algn="just">
              <a:lnSpc>
                <a:spcPct val="115000"/>
              </a:lnSpc>
              <a:spcAft>
                <a:spcPts val="1000"/>
              </a:spcAft>
            </a:pPr>
            <a:r>
              <a:rPr lang="en-US" sz="3300" dirty="0">
                <a:latin typeface="Times New Roman"/>
                <a:ea typeface="Times New Roman"/>
                <a:cs typeface="Times New Roman"/>
              </a:rPr>
              <a:t>(4)   </a:t>
            </a:r>
            <a:r>
              <a:rPr lang="en-US" sz="3300" dirty="0" smtClean="0">
                <a:latin typeface="Times New Roman"/>
                <a:ea typeface="Times New Roman"/>
                <a:cs typeface="Times New Roman"/>
              </a:rPr>
              <a:t>Succession </a:t>
            </a:r>
            <a:r>
              <a:rPr lang="en-US" sz="3300" dirty="0">
                <a:latin typeface="Times New Roman"/>
                <a:ea typeface="Times New Roman"/>
                <a:cs typeface="Times New Roman"/>
              </a:rPr>
              <a:t>rights shall revert to its status prior to adoption, but only as of the date of judgment of judicial rescission. Vested rights acquired prior to judicial rescission shall be respected </a:t>
            </a:r>
            <a:r>
              <a:rPr lang="en-US" sz="3300" i="1" dirty="0">
                <a:latin typeface="Times New Roman"/>
                <a:ea typeface="Times New Roman"/>
                <a:cs typeface="Times New Roman"/>
              </a:rPr>
              <a:t>(Sec. 20)</a:t>
            </a:r>
            <a:r>
              <a:rPr lang="en-US" sz="3300" dirty="0">
                <a:latin typeface="Times New Roman"/>
                <a:ea typeface="Times New Roman"/>
                <a:cs typeface="Times New Roman"/>
              </a:rPr>
              <a:t>.</a:t>
            </a:r>
            <a:endParaRPr lang="en-PH" sz="3300" dirty="0">
              <a:latin typeface="Calibri"/>
              <a:ea typeface="Times New Roman"/>
              <a:cs typeface="Times New Roman"/>
            </a:endParaRPr>
          </a:p>
          <a:p>
            <a:endParaRPr lang="en-PH" dirty="0"/>
          </a:p>
        </p:txBody>
      </p:sp>
    </p:spTree>
    <p:extLst>
      <p:ext uri="{BB962C8B-B14F-4D97-AF65-F5344CB8AC3E}">
        <p14:creationId xmlns:p14="http://schemas.microsoft.com/office/powerpoint/2010/main" val="23076255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8153400" cy="594360"/>
          </a:xfrm>
        </p:spPr>
        <p:txBody>
          <a:bodyPr>
            <a:normAutofit fontScale="90000"/>
          </a:bodyPr>
          <a:lstStyle/>
          <a:p>
            <a:r>
              <a:rPr lang="en-PH" dirty="0" smtClean="0"/>
              <a:t>What are the effects of adoption?</a:t>
            </a:r>
            <a:endParaRPr lang="en-PH" dirty="0"/>
          </a:p>
        </p:txBody>
      </p:sp>
      <p:sp>
        <p:nvSpPr>
          <p:cNvPr id="3" name="Content Placeholder 2"/>
          <p:cNvSpPr>
            <a:spLocks noGrp="1"/>
          </p:cNvSpPr>
          <p:nvPr>
            <p:ph idx="1"/>
          </p:nvPr>
        </p:nvSpPr>
        <p:spPr>
          <a:xfrm>
            <a:off x="76200" y="685800"/>
            <a:ext cx="8001000" cy="6096000"/>
          </a:xfrm>
        </p:spPr>
        <p:txBody>
          <a:bodyPr>
            <a:normAutofit fontScale="62500" lnSpcReduction="20000"/>
          </a:bodyPr>
          <a:lstStyle/>
          <a:p>
            <a:pPr algn="just">
              <a:lnSpc>
                <a:spcPct val="115000"/>
              </a:lnSpc>
              <a:spcAft>
                <a:spcPts val="1000"/>
              </a:spcAft>
            </a:pPr>
            <a:r>
              <a:rPr lang="en-US" sz="4800" dirty="0" smtClean="0">
                <a:latin typeface="Times New Roman"/>
                <a:ea typeface="Times New Roman"/>
                <a:cs typeface="Times New Roman"/>
              </a:rPr>
              <a:t>(</a:t>
            </a:r>
            <a:r>
              <a:rPr lang="en-US" sz="4800" dirty="0">
                <a:latin typeface="Times New Roman"/>
                <a:ea typeface="Times New Roman"/>
                <a:cs typeface="Times New Roman"/>
              </a:rPr>
              <a:t>1) </a:t>
            </a:r>
            <a:r>
              <a:rPr lang="en-US" sz="4800" dirty="0" smtClean="0">
                <a:latin typeface="Times New Roman"/>
                <a:ea typeface="Times New Roman"/>
                <a:cs typeface="Times New Roman"/>
              </a:rPr>
              <a:t>Transfer </a:t>
            </a:r>
            <a:r>
              <a:rPr lang="en-US" sz="4800" dirty="0">
                <a:latin typeface="Times New Roman"/>
                <a:ea typeface="Times New Roman"/>
                <a:cs typeface="Times New Roman"/>
              </a:rPr>
              <a:t>of parental authority – except in cases where the biological parent is the spouse of the adopter, the parental authority of the biological parents shall terminate and the same shall be vested in the adopters </a:t>
            </a:r>
            <a:r>
              <a:rPr lang="en-US" sz="4800" i="1" dirty="0">
                <a:latin typeface="Times New Roman"/>
                <a:ea typeface="Times New Roman"/>
                <a:cs typeface="Times New Roman"/>
              </a:rPr>
              <a:t>(Sec. 16)</a:t>
            </a:r>
            <a:r>
              <a:rPr lang="en-US" sz="4800" dirty="0">
                <a:latin typeface="Times New Roman"/>
                <a:ea typeface="Times New Roman"/>
                <a:cs typeface="Times New Roman"/>
              </a:rPr>
              <a:t>.</a:t>
            </a:r>
            <a:endParaRPr lang="en-PH" sz="4800" dirty="0">
              <a:latin typeface="Calibri"/>
              <a:ea typeface="Times New Roman"/>
              <a:cs typeface="Times New Roman"/>
            </a:endParaRPr>
          </a:p>
          <a:p>
            <a:pPr algn="just">
              <a:lnSpc>
                <a:spcPct val="115000"/>
              </a:lnSpc>
              <a:spcAft>
                <a:spcPts val="1000"/>
              </a:spcAft>
            </a:pPr>
            <a:r>
              <a:rPr lang="en-US" sz="4800" dirty="0">
                <a:latin typeface="Times New Roman"/>
                <a:ea typeface="Times New Roman"/>
                <a:cs typeface="Times New Roman"/>
              </a:rPr>
              <a:t>(2) </a:t>
            </a:r>
            <a:r>
              <a:rPr lang="en-US" sz="4800" dirty="0" smtClean="0">
                <a:latin typeface="Times New Roman"/>
                <a:ea typeface="Times New Roman"/>
                <a:cs typeface="Times New Roman"/>
              </a:rPr>
              <a:t> Legitimacy </a:t>
            </a:r>
            <a:r>
              <a:rPr lang="en-US" sz="4800" dirty="0">
                <a:latin typeface="Times New Roman"/>
                <a:ea typeface="Times New Roman"/>
                <a:cs typeface="Times New Roman"/>
              </a:rPr>
              <a:t>– the adoptee shall be considered the legitimate son/daughter of the adopter(s) for all intents and purposes and as such is entitled to all the rights and obligations provided by law to legitimate sons/daughters born to them without discrimination of any kind </a:t>
            </a:r>
            <a:r>
              <a:rPr lang="en-US" sz="4800" i="1" dirty="0">
                <a:latin typeface="Times New Roman"/>
                <a:ea typeface="Times New Roman"/>
                <a:cs typeface="Times New Roman"/>
              </a:rPr>
              <a:t>(Sec. 17)</a:t>
            </a:r>
            <a:r>
              <a:rPr lang="en-US" sz="4800" dirty="0">
                <a:latin typeface="Times New Roman"/>
                <a:ea typeface="Times New Roman"/>
                <a:cs typeface="Times New Roman"/>
              </a:rPr>
              <a:t>.</a:t>
            </a:r>
            <a:endParaRPr lang="en-PH" sz="4800" dirty="0">
              <a:latin typeface="Calibri"/>
              <a:ea typeface="Times New Roman"/>
              <a:cs typeface="Times New Roman"/>
            </a:endParaRPr>
          </a:p>
          <a:p>
            <a:endParaRPr lang="en-PH" dirty="0"/>
          </a:p>
        </p:txBody>
      </p:sp>
    </p:spTree>
    <p:extLst>
      <p:ext uri="{BB962C8B-B14F-4D97-AF65-F5344CB8AC3E}">
        <p14:creationId xmlns:p14="http://schemas.microsoft.com/office/powerpoint/2010/main" val="31808599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PH"/>
          </a:p>
        </p:txBody>
      </p:sp>
      <p:sp>
        <p:nvSpPr>
          <p:cNvPr id="3" name="Content Placeholder 2"/>
          <p:cNvSpPr>
            <a:spLocks noGrp="1"/>
          </p:cNvSpPr>
          <p:nvPr>
            <p:ph idx="1"/>
          </p:nvPr>
        </p:nvSpPr>
        <p:spPr>
          <a:xfrm>
            <a:off x="228600" y="609600"/>
            <a:ext cx="7772400" cy="6096000"/>
          </a:xfrm>
        </p:spPr>
        <p:txBody>
          <a:bodyPr>
            <a:normAutofit/>
          </a:bodyPr>
          <a:lstStyle/>
          <a:p>
            <a:pPr lvl="0" algn="just">
              <a:lnSpc>
                <a:spcPct val="115000"/>
              </a:lnSpc>
              <a:spcAft>
                <a:spcPts val="1000"/>
              </a:spcAft>
              <a:buClr>
                <a:srgbClr val="B13F9A"/>
              </a:buClr>
            </a:pPr>
            <a:r>
              <a:rPr lang="en-US" sz="2400" dirty="0">
                <a:solidFill>
                  <a:prstClr val="black"/>
                </a:solidFill>
                <a:latin typeface="Times New Roman"/>
                <a:ea typeface="Times New Roman"/>
                <a:cs typeface="Times New Roman"/>
              </a:rPr>
              <a:t>(3)    Successional rights</a:t>
            </a:r>
            <a:endParaRPr lang="en-PH" sz="2400" dirty="0">
              <a:solidFill>
                <a:prstClr val="black"/>
              </a:solidFill>
              <a:latin typeface="Calibri"/>
              <a:ea typeface="Times New Roman"/>
              <a:cs typeface="Times New Roman"/>
            </a:endParaRPr>
          </a:p>
          <a:p>
            <a:pPr marL="0" lvl="0" indent="0" algn="just">
              <a:lnSpc>
                <a:spcPct val="115000"/>
              </a:lnSpc>
              <a:spcAft>
                <a:spcPts val="1000"/>
              </a:spcAft>
              <a:buClr>
                <a:srgbClr val="B13F9A"/>
              </a:buClr>
              <a:buNone/>
            </a:pPr>
            <a:r>
              <a:rPr lang="en-US" sz="2400" dirty="0">
                <a:solidFill>
                  <a:prstClr val="black"/>
                </a:solidFill>
                <a:latin typeface="Times New Roman"/>
                <a:ea typeface="Times New Roman"/>
                <a:cs typeface="Times New Roman"/>
              </a:rPr>
              <a:t>(a)   In legal and intestate succession, the adopter(s) and the adoptee shall have reciprocal rights of succession without distinction from legitimate filiation </a:t>
            </a:r>
            <a:r>
              <a:rPr lang="en-US" sz="2400" i="1" dirty="0">
                <a:solidFill>
                  <a:prstClr val="black"/>
                </a:solidFill>
                <a:latin typeface="Times New Roman"/>
                <a:ea typeface="Times New Roman"/>
                <a:cs typeface="Times New Roman"/>
              </a:rPr>
              <a:t>(Sec. 18)</a:t>
            </a:r>
            <a:r>
              <a:rPr lang="en-US" sz="2400" dirty="0">
                <a:solidFill>
                  <a:prstClr val="black"/>
                </a:solidFill>
                <a:latin typeface="Times New Roman"/>
                <a:ea typeface="Times New Roman"/>
                <a:cs typeface="Times New Roman"/>
              </a:rPr>
              <a:t>;</a:t>
            </a:r>
            <a:endParaRPr lang="en-PH" sz="2400" dirty="0">
              <a:solidFill>
                <a:prstClr val="black"/>
              </a:solidFill>
              <a:latin typeface="Calibri"/>
              <a:ea typeface="Times New Roman"/>
              <a:cs typeface="Times New Roman"/>
            </a:endParaRPr>
          </a:p>
          <a:p>
            <a:pPr marL="0" lvl="0" indent="0" algn="just">
              <a:lnSpc>
                <a:spcPct val="115000"/>
              </a:lnSpc>
              <a:spcAft>
                <a:spcPts val="1000"/>
              </a:spcAft>
              <a:buClr>
                <a:srgbClr val="B13F9A"/>
              </a:buClr>
              <a:buNone/>
            </a:pPr>
            <a:r>
              <a:rPr lang="en-US" sz="2400" dirty="0">
                <a:solidFill>
                  <a:prstClr val="black"/>
                </a:solidFill>
                <a:latin typeface="Times New Roman"/>
                <a:ea typeface="Times New Roman"/>
                <a:cs typeface="Times New Roman"/>
              </a:rPr>
              <a:t>(b)    However, if the adoptee and his/her biological parent(s) had left a will, the law on testamentary succession shall govern </a:t>
            </a:r>
            <a:r>
              <a:rPr lang="en-US" sz="2400" i="1" dirty="0">
                <a:solidFill>
                  <a:prstClr val="black"/>
                </a:solidFill>
                <a:latin typeface="Times New Roman"/>
                <a:ea typeface="Times New Roman"/>
                <a:cs typeface="Times New Roman"/>
              </a:rPr>
              <a:t>(Sec. 18)</a:t>
            </a:r>
            <a:r>
              <a:rPr lang="en-US" sz="2400" dirty="0">
                <a:solidFill>
                  <a:prstClr val="black"/>
                </a:solidFill>
                <a:latin typeface="Times New Roman"/>
                <a:ea typeface="Times New Roman"/>
                <a:cs typeface="Times New Roman"/>
              </a:rPr>
              <a:t>;</a:t>
            </a:r>
            <a:endParaRPr lang="en-PH" sz="2400" dirty="0">
              <a:solidFill>
                <a:prstClr val="black"/>
              </a:solidFill>
              <a:latin typeface="Calibri"/>
              <a:ea typeface="Times New Roman"/>
              <a:cs typeface="Times New Roman"/>
            </a:endParaRPr>
          </a:p>
          <a:p>
            <a:pPr marL="0" lvl="0" indent="0" algn="just">
              <a:lnSpc>
                <a:spcPct val="115000"/>
              </a:lnSpc>
              <a:spcAft>
                <a:spcPts val="1000"/>
              </a:spcAft>
              <a:buClr>
                <a:srgbClr val="B13F9A"/>
              </a:buClr>
              <a:buNone/>
            </a:pPr>
            <a:r>
              <a:rPr lang="en-US" sz="2400" dirty="0">
                <a:solidFill>
                  <a:prstClr val="black"/>
                </a:solidFill>
                <a:latin typeface="Times New Roman"/>
                <a:ea typeface="Times New Roman"/>
                <a:cs typeface="Times New Roman"/>
              </a:rPr>
              <a:t>(c)    Art. 18(3) of the Family Code and Sec. 18, Art V of RA 8552 provide that the adoptee remains an intestate heir of his/her biological parent </a:t>
            </a:r>
            <a:r>
              <a:rPr lang="en-US" sz="2400" i="1" dirty="0">
                <a:solidFill>
                  <a:prstClr val="black"/>
                </a:solidFill>
                <a:latin typeface="Times New Roman"/>
                <a:ea typeface="Times New Roman"/>
                <a:cs typeface="Times New Roman"/>
              </a:rPr>
              <a:t>(Obiter Dictum in In re In the Matter of Adoption of Stephanie </a:t>
            </a:r>
            <a:r>
              <a:rPr lang="en-US" sz="2400" i="1" dirty="0" err="1">
                <a:solidFill>
                  <a:prstClr val="black"/>
                </a:solidFill>
                <a:latin typeface="Times New Roman"/>
                <a:ea typeface="Times New Roman"/>
                <a:cs typeface="Times New Roman"/>
              </a:rPr>
              <a:t>Naty</a:t>
            </a:r>
            <a:r>
              <a:rPr lang="en-US" sz="2400" i="1" dirty="0">
                <a:solidFill>
                  <a:prstClr val="black"/>
                </a:solidFill>
                <a:latin typeface="Times New Roman"/>
                <a:ea typeface="Times New Roman"/>
                <a:cs typeface="Times New Roman"/>
              </a:rPr>
              <a:t> </a:t>
            </a:r>
            <a:r>
              <a:rPr lang="en-US" sz="2400" i="1" dirty="0" err="1">
                <a:solidFill>
                  <a:prstClr val="black"/>
                </a:solidFill>
                <a:latin typeface="Times New Roman"/>
                <a:ea typeface="Times New Roman"/>
                <a:cs typeface="Times New Roman"/>
              </a:rPr>
              <a:t>Astorga</a:t>
            </a:r>
            <a:r>
              <a:rPr lang="en-US" sz="2400" i="1" dirty="0">
                <a:solidFill>
                  <a:prstClr val="black"/>
                </a:solidFill>
                <a:latin typeface="Times New Roman"/>
                <a:ea typeface="Times New Roman"/>
                <a:cs typeface="Times New Roman"/>
              </a:rPr>
              <a:t> Garcia, 454 SCRA 541)</a:t>
            </a:r>
            <a:r>
              <a:rPr lang="en-US" sz="2400" dirty="0">
                <a:solidFill>
                  <a:prstClr val="black"/>
                </a:solidFill>
                <a:latin typeface="Times New Roman"/>
                <a:ea typeface="Times New Roman"/>
                <a:cs typeface="Times New Roman"/>
              </a:rPr>
              <a:t>.</a:t>
            </a:r>
            <a:endParaRPr lang="en-PH" sz="2400" dirty="0">
              <a:solidFill>
                <a:prstClr val="black"/>
              </a:solidFill>
              <a:latin typeface="Calibri"/>
              <a:ea typeface="Times New Roman"/>
              <a:cs typeface="Times New Roman"/>
            </a:endParaRPr>
          </a:p>
          <a:p>
            <a:endParaRPr lang="en-PH" dirty="0"/>
          </a:p>
        </p:txBody>
      </p:sp>
    </p:spTree>
    <p:extLst>
      <p:ext uri="{BB962C8B-B14F-4D97-AF65-F5344CB8AC3E}">
        <p14:creationId xmlns:p14="http://schemas.microsoft.com/office/powerpoint/2010/main" val="36811072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20040"/>
            <a:ext cx="7848600" cy="518160"/>
          </a:xfrm>
        </p:spPr>
        <p:txBody>
          <a:bodyPr>
            <a:normAutofit fontScale="90000"/>
          </a:bodyPr>
          <a:lstStyle/>
          <a:p>
            <a:r>
              <a:rPr lang="en-PH" dirty="0" smtClean="0"/>
              <a:t>Badua v. CA, GR No 105625 </a:t>
            </a:r>
            <a:endParaRPr lang="en-PH" dirty="0"/>
          </a:p>
        </p:txBody>
      </p:sp>
      <p:sp>
        <p:nvSpPr>
          <p:cNvPr id="3" name="Content Placeholder 2"/>
          <p:cNvSpPr>
            <a:spLocks noGrp="1"/>
          </p:cNvSpPr>
          <p:nvPr>
            <p:ph idx="1"/>
          </p:nvPr>
        </p:nvSpPr>
        <p:spPr>
          <a:xfrm>
            <a:off x="152400" y="838200"/>
            <a:ext cx="7924800" cy="5867400"/>
          </a:xfrm>
        </p:spPr>
        <p:txBody>
          <a:bodyPr>
            <a:normAutofit fontScale="92500" lnSpcReduction="10000"/>
          </a:bodyPr>
          <a:lstStyle/>
          <a:p>
            <a:r>
              <a:rPr lang="en-PH" dirty="0" smtClean="0"/>
              <a:t>Facts: Petitioner, Marissa </a:t>
            </a:r>
            <a:r>
              <a:rPr lang="en-PH" dirty="0" err="1" smtClean="0"/>
              <a:t>Benetiz</a:t>
            </a:r>
            <a:r>
              <a:rPr lang="en-PH" dirty="0" smtClean="0"/>
              <a:t> Badua, 	claims to 	be an heir </a:t>
            </a:r>
            <a:r>
              <a:rPr lang="en-PH" dirty="0"/>
              <a:t>spouses Vicente </a:t>
            </a:r>
            <a:r>
              <a:rPr lang="en-PH" dirty="0" smtClean="0"/>
              <a:t>Benitez </a:t>
            </a:r>
            <a:r>
              <a:rPr lang="en-PH" dirty="0"/>
              <a:t>and Isabel </a:t>
            </a:r>
            <a:r>
              <a:rPr lang="en-PH" dirty="0" smtClean="0"/>
              <a:t>	</a:t>
            </a:r>
            <a:r>
              <a:rPr lang="en-PH" dirty="0" err="1" smtClean="0"/>
              <a:t>Chipongian</a:t>
            </a:r>
            <a:r>
              <a:rPr lang="en-PH" dirty="0" smtClean="0"/>
              <a:t>, being the legitimate child of the 	spouses.</a:t>
            </a:r>
          </a:p>
          <a:p>
            <a:pPr marL="0" indent="0">
              <a:buNone/>
            </a:pPr>
            <a:r>
              <a:rPr lang="en-PH" dirty="0"/>
              <a:t>	</a:t>
            </a:r>
            <a:endParaRPr lang="en-PH" dirty="0" smtClean="0"/>
          </a:p>
          <a:p>
            <a:pPr marL="0" indent="0">
              <a:buNone/>
            </a:pPr>
            <a:r>
              <a:rPr lang="en-PH" dirty="0"/>
              <a:t>	</a:t>
            </a:r>
            <a:r>
              <a:rPr lang="en-PH" dirty="0" smtClean="0"/>
              <a:t>Such claim by the petitioner was done after the 	private respondents </a:t>
            </a:r>
            <a:r>
              <a:rPr lang="en-PH" dirty="0"/>
              <a:t>Victoria Benitez-</a:t>
            </a:r>
            <a:r>
              <a:rPr lang="en-PH" dirty="0" err="1"/>
              <a:t>Lirio</a:t>
            </a:r>
            <a:r>
              <a:rPr lang="en-PH" dirty="0"/>
              <a:t> and </a:t>
            </a:r>
            <a:r>
              <a:rPr lang="en-PH" dirty="0" smtClean="0"/>
              <a:t>	Feodor </a:t>
            </a:r>
            <a:r>
              <a:rPr lang="en-PH" dirty="0"/>
              <a:t>Benitez Aguilar (Vicente's sister and </a:t>
            </a:r>
            <a:r>
              <a:rPr lang="en-PH" dirty="0" smtClean="0"/>
              <a:t>	nephew</a:t>
            </a:r>
            <a:r>
              <a:rPr lang="en-PH" dirty="0"/>
              <a:t>, respectively) </a:t>
            </a:r>
            <a:r>
              <a:rPr lang="en-PH" dirty="0" smtClean="0"/>
              <a:t>filed a special proceeding 	for the settlement of estate and administration 	of the same. </a:t>
            </a:r>
          </a:p>
          <a:p>
            <a:pPr marL="0" indent="0">
              <a:buNone/>
            </a:pPr>
            <a:endParaRPr lang="en-PH" dirty="0"/>
          </a:p>
          <a:p>
            <a:pPr marL="0" indent="0">
              <a:buNone/>
            </a:pPr>
            <a:r>
              <a:rPr lang="en-PH" dirty="0" smtClean="0"/>
              <a:t>	At the trial court, the private respondents 	contended that has no biological child, for their 	incapacity to procreate a child as testified by the 	obstetrician-</a:t>
            </a:r>
            <a:r>
              <a:rPr lang="en-PH" dirty="0" err="1" smtClean="0"/>
              <a:t>gynecologist</a:t>
            </a:r>
            <a:r>
              <a:rPr lang="en-PH" dirty="0" smtClean="0"/>
              <a:t> of Isabel.</a:t>
            </a:r>
          </a:p>
        </p:txBody>
      </p:sp>
    </p:spTree>
    <p:extLst>
      <p:ext uri="{BB962C8B-B14F-4D97-AF65-F5344CB8AC3E}">
        <p14:creationId xmlns:p14="http://schemas.microsoft.com/office/powerpoint/2010/main" val="2979028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37160"/>
          </a:xfrm>
        </p:spPr>
        <p:txBody>
          <a:bodyPr>
            <a:normAutofit fontScale="90000"/>
          </a:bodyPr>
          <a:lstStyle/>
          <a:p>
            <a:endParaRPr lang="en-PH" dirty="0"/>
          </a:p>
        </p:txBody>
      </p:sp>
      <p:sp>
        <p:nvSpPr>
          <p:cNvPr id="3" name="Content Placeholder 2"/>
          <p:cNvSpPr>
            <a:spLocks noGrp="1"/>
          </p:cNvSpPr>
          <p:nvPr>
            <p:ph idx="1"/>
          </p:nvPr>
        </p:nvSpPr>
        <p:spPr>
          <a:xfrm>
            <a:off x="228600" y="304800"/>
            <a:ext cx="7848600" cy="6324600"/>
          </a:xfrm>
        </p:spPr>
        <p:txBody>
          <a:bodyPr/>
          <a:lstStyle/>
          <a:p>
            <a:pPr marL="0" indent="0">
              <a:buNone/>
            </a:pPr>
            <a:r>
              <a:rPr lang="en-PH" dirty="0" smtClean="0"/>
              <a:t>	The trial court after considering the 	documentary evidence submitted by the 	petitioner, decided in </a:t>
            </a:r>
            <a:r>
              <a:rPr lang="en-PH" dirty="0" err="1" smtClean="0"/>
              <a:t>favor</a:t>
            </a:r>
            <a:r>
              <a:rPr lang="en-PH" dirty="0" smtClean="0"/>
              <a:t> of the latter.</a:t>
            </a:r>
          </a:p>
          <a:p>
            <a:pPr marL="0" indent="0">
              <a:buNone/>
            </a:pPr>
            <a:endParaRPr lang="en-PH" dirty="0"/>
          </a:p>
          <a:p>
            <a:pPr marL="0" indent="0">
              <a:buNone/>
            </a:pPr>
            <a:r>
              <a:rPr lang="en-PH" dirty="0" smtClean="0"/>
              <a:t>	The Court of Appeals reversed the ruling of 	the trial court for failure to </a:t>
            </a:r>
            <a:r>
              <a:rPr lang="en-PH" dirty="0"/>
              <a:t>establish her </a:t>
            </a:r>
            <a:r>
              <a:rPr lang="en-PH" dirty="0" smtClean="0"/>
              <a:t>	status as and prove her </a:t>
            </a:r>
            <a:r>
              <a:rPr lang="en-PH" u="sng" dirty="0" smtClean="0"/>
              <a:t>biological </a:t>
            </a:r>
            <a:r>
              <a:rPr lang="en-PH" u="sng" dirty="0"/>
              <a:t>and blood </a:t>
            </a:r>
            <a:r>
              <a:rPr lang="en-PH" dirty="0" smtClean="0"/>
              <a:t>	</a:t>
            </a:r>
            <a:r>
              <a:rPr lang="en-PH" u="sng" dirty="0" smtClean="0"/>
              <a:t>kinship </a:t>
            </a:r>
            <a:r>
              <a:rPr lang="en-PH" dirty="0"/>
              <a:t>with the </a:t>
            </a:r>
            <a:r>
              <a:rPr lang="en-PH" dirty="0" smtClean="0"/>
              <a:t>aforesaid spouses</a:t>
            </a:r>
            <a:r>
              <a:rPr lang="en-PH" dirty="0"/>
              <a:t>.</a:t>
            </a:r>
            <a:endParaRPr lang="en-PH" dirty="0" smtClean="0"/>
          </a:p>
          <a:p>
            <a:pPr marL="0" indent="0">
              <a:buNone/>
            </a:pPr>
            <a:endParaRPr lang="en-PH" dirty="0"/>
          </a:p>
          <a:p>
            <a:pPr marL="0" indent="0">
              <a:buNone/>
            </a:pPr>
            <a:r>
              <a:rPr lang="en-PH" dirty="0" smtClean="0"/>
              <a:t>	Hence, the petitioner appealed to the 	Supreme Court.</a:t>
            </a:r>
          </a:p>
          <a:p>
            <a:pPr marL="0" indent="0">
              <a:buNone/>
            </a:pPr>
            <a:endParaRPr lang="en-PH" dirty="0" smtClean="0"/>
          </a:p>
          <a:p>
            <a:pPr marL="0" indent="0">
              <a:buNone/>
            </a:pPr>
            <a:r>
              <a:rPr lang="en-PH" dirty="0" smtClean="0"/>
              <a:t>ISSUE: Whether or not the decision of the appellate 	court is proper</a:t>
            </a:r>
            <a:endParaRPr lang="en-PH" dirty="0"/>
          </a:p>
          <a:p>
            <a:pPr marL="0" indent="0">
              <a:buNone/>
            </a:pPr>
            <a:endParaRPr lang="en-PH" dirty="0"/>
          </a:p>
        </p:txBody>
      </p:sp>
    </p:spTree>
    <p:extLst>
      <p:ext uri="{BB962C8B-B14F-4D97-AF65-F5344CB8AC3E}">
        <p14:creationId xmlns:p14="http://schemas.microsoft.com/office/powerpoint/2010/main" val="28454460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289560"/>
          </a:xfrm>
        </p:spPr>
        <p:txBody>
          <a:bodyPr>
            <a:normAutofit fontScale="90000"/>
          </a:bodyPr>
          <a:lstStyle/>
          <a:p>
            <a:endParaRPr lang="en-PH" dirty="0"/>
          </a:p>
        </p:txBody>
      </p:sp>
      <p:sp>
        <p:nvSpPr>
          <p:cNvPr id="3" name="Content Placeholder 2"/>
          <p:cNvSpPr>
            <a:spLocks noGrp="1"/>
          </p:cNvSpPr>
          <p:nvPr>
            <p:ph idx="1"/>
          </p:nvPr>
        </p:nvSpPr>
        <p:spPr>
          <a:xfrm>
            <a:off x="76200" y="152400"/>
            <a:ext cx="7924800" cy="6553200"/>
          </a:xfrm>
        </p:spPr>
        <p:txBody>
          <a:bodyPr>
            <a:normAutofit fontScale="92500"/>
          </a:bodyPr>
          <a:lstStyle/>
          <a:p>
            <a:r>
              <a:rPr lang="en-PH" dirty="0" smtClean="0"/>
              <a:t>RULING: YES.</a:t>
            </a:r>
          </a:p>
          <a:p>
            <a:pPr lvl="1" algn="just"/>
            <a:r>
              <a:rPr lang="en-PH" dirty="0"/>
              <a:t>At this juncture, it might be meet to mention that it has become a practice in recent times for people who want to avoid the expense and trouble of a judicial adoption to simply register the child as their supposed child in the civil registry. Perhaps Atty. Benitez, though a lawyer himself, thought that he could avoid the trouble if not the expense of adopting the child Marissa through court proceedings by merely putting himself and his wife as the parents of the child in her birth certificate. Or perhaps he had intended to legally adopt the child when she grew a little older but did not come around doing so either because he was too busy or for some other reason. </a:t>
            </a:r>
            <a:r>
              <a:rPr lang="en-PH" u="sng" dirty="0"/>
              <a:t>But definitely, the mere registration of a child in his or her birth certificate as the child of the supposed parents is not a valid adoption, does not confer upon the child the status of an adopted child and the legal rights of such child, and even amounts of simulation of the child's birth or falsification of his or her birth certificate, which is a public document.</a:t>
            </a:r>
          </a:p>
          <a:p>
            <a:pPr lvl="1"/>
            <a:endParaRPr lang="en-PH" dirty="0"/>
          </a:p>
        </p:txBody>
      </p:sp>
    </p:spTree>
    <p:extLst>
      <p:ext uri="{BB962C8B-B14F-4D97-AF65-F5344CB8AC3E}">
        <p14:creationId xmlns:p14="http://schemas.microsoft.com/office/powerpoint/2010/main" val="36543499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PH"/>
          </a:p>
        </p:txBody>
      </p:sp>
      <p:sp>
        <p:nvSpPr>
          <p:cNvPr id="3" name="Content Placeholder 2"/>
          <p:cNvSpPr>
            <a:spLocks noGrp="1"/>
          </p:cNvSpPr>
          <p:nvPr>
            <p:ph idx="1"/>
          </p:nvPr>
        </p:nvSpPr>
        <p:spPr>
          <a:xfrm>
            <a:off x="457200" y="457200"/>
            <a:ext cx="7239000" cy="5998536"/>
          </a:xfrm>
        </p:spPr>
        <p:txBody>
          <a:bodyPr>
            <a:normAutofit/>
          </a:bodyPr>
          <a:lstStyle/>
          <a:p>
            <a:pPr algn="just">
              <a:lnSpc>
                <a:spcPct val="115000"/>
              </a:lnSpc>
              <a:spcAft>
                <a:spcPts val="1000"/>
              </a:spcAft>
            </a:pPr>
            <a:r>
              <a:rPr lang="en-US" sz="2800" dirty="0">
                <a:latin typeface="Times New Roman"/>
                <a:ea typeface="Times New Roman"/>
                <a:cs typeface="Times New Roman"/>
              </a:rPr>
              <a:t>Adoption is not an adversarial proceeding. An adversarial proceeding is one having opposing parties, contested, as distinguished from an </a:t>
            </a:r>
            <a:r>
              <a:rPr lang="en-US" sz="2800" i="1" dirty="0">
                <a:latin typeface="Times New Roman"/>
                <a:ea typeface="Times New Roman"/>
                <a:cs typeface="Times New Roman"/>
              </a:rPr>
              <a:t>ex parte</a:t>
            </a:r>
            <a:r>
              <a:rPr lang="en-US" sz="2800" dirty="0">
                <a:latin typeface="Times New Roman"/>
                <a:ea typeface="Times New Roman"/>
                <a:cs typeface="Times New Roman"/>
              </a:rPr>
              <a:t> application, one of which the party seeking relief has given legal warning to the other party and afforded the latter an opportunity to contest it excludes an adoption proceeding. In adoption, there is no particular defendant to speak of since the proceeding involves the status of a person it being an action </a:t>
            </a:r>
            <a:r>
              <a:rPr lang="en-US" sz="2800" i="1" dirty="0">
                <a:latin typeface="Times New Roman"/>
                <a:ea typeface="Times New Roman"/>
                <a:cs typeface="Times New Roman"/>
              </a:rPr>
              <a:t>in rem</a:t>
            </a:r>
            <a:r>
              <a:rPr lang="en-US" sz="2800" dirty="0">
                <a:latin typeface="Times New Roman"/>
                <a:ea typeface="Times New Roman"/>
                <a:cs typeface="Times New Roman"/>
              </a:rPr>
              <a:t>.</a:t>
            </a:r>
            <a:endParaRPr lang="en-PH" sz="2400" dirty="0">
              <a:latin typeface="Calibri"/>
              <a:ea typeface="Times New Roman"/>
              <a:cs typeface="Times New Roman"/>
            </a:endParaRPr>
          </a:p>
          <a:p>
            <a:endParaRPr lang="en-PH" dirty="0"/>
          </a:p>
        </p:txBody>
      </p:sp>
    </p:spTree>
    <p:extLst>
      <p:ext uri="{BB962C8B-B14F-4D97-AF65-F5344CB8AC3E}">
        <p14:creationId xmlns:p14="http://schemas.microsoft.com/office/powerpoint/2010/main" val="27188756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7924800" cy="594360"/>
          </a:xfrm>
        </p:spPr>
        <p:txBody>
          <a:bodyPr/>
          <a:lstStyle/>
          <a:p>
            <a:endParaRPr lang="en-PH" dirty="0"/>
          </a:p>
        </p:txBody>
      </p:sp>
      <p:sp>
        <p:nvSpPr>
          <p:cNvPr id="3" name="Content Placeholder 2"/>
          <p:cNvSpPr>
            <a:spLocks noGrp="1"/>
          </p:cNvSpPr>
          <p:nvPr>
            <p:ph idx="1"/>
          </p:nvPr>
        </p:nvSpPr>
        <p:spPr>
          <a:xfrm>
            <a:off x="152400" y="838200"/>
            <a:ext cx="7924800" cy="5867400"/>
          </a:xfrm>
        </p:spPr>
        <p:txBody>
          <a:bodyPr/>
          <a:lstStyle/>
          <a:p>
            <a:pPr algn="just">
              <a:lnSpc>
                <a:spcPct val="115000"/>
              </a:lnSpc>
              <a:spcAft>
                <a:spcPts val="1000"/>
              </a:spcAft>
            </a:pPr>
            <a:r>
              <a:rPr lang="en-US" sz="2800" dirty="0">
                <a:latin typeface="Times New Roman"/>
                <a:ea typeface="Times New Roman"/>
                <a:cs typeface="Times New Roman"/>
              </a:rPr>
              <a:t>Inter-Country Adoption refers to the socio-legal process of adopting a Filipino child by a foreigner or a Filipino citizen permanently residing abroad where the petition is filed, the supervised trial custody is undertaken, and the decree of adoption is issued in the Philippines </a:t>
            </a:r>
            <a:r>
              <a:rPr lang="en-US" sz="2800" i="1" dirty="0">
                <a:latin typeface="Times New Roman"/>
                <a:ea typeface="Times New Roman"/>
                <a:cs typeface="Times New Roman"/>
              </a:rPr>
              <a:t>(Sec. 3[a</a:t>
            </a:r>
            <a:r>
              <a:rPr lang="en-US" sz="2800" i="1" dirty="0" smtClean="0">
                <a:latin typeface="Times New Roman"/>
                <a:ea typeface="Times New Roman"/>
                <a:cs typeface="Times New Roman"/>
              </a:rPr>
              <a:t>], RA 8043)</a:t>
            </a:r>
            <a:r>
              <a:rPr lang="en-US" sz="2800" dirty="0" smtClean="0">
                <a:latin typeface="Times New Roman"/>
                <a:ea typeface="Times New Roman"/>
                <a:cs typeface="Times New Roman"/>
              </a:rPr>
              <a:t>.</a:t>
            </a:r>
            <a:endParaRPr lang="en-PH" sz="2800" dirty="0">
              <a:latin typeface="Calibri"/>
              <a:ea typeface="Times New Roman"/>
              <a:cs typeface="Times New Roman"/>
            </a:endParaRPr>
          </a:p>
          <a:p>
            <a:endParaRPr lang="en-PH" dirty="0"/>
          </a:p>
        </p:txBody>
      </p:sp>
    </p:spTree>
    <p:extLst>
      <p:ext uri="{BB962C8B-B14F-4D97-AF65-F5344CB8AC3E}">
        <p14:creationId xmlns:p14="http://schemas.microsoft.com/office/powerpoint/2010/main" val="4202830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52400"/>
            <a:ext cx="7242048" cy="1143000"/>
          </a:xfrm>
        </p:spPr>
        <p:txBody>
          <a:bodyPr>
            <a:normAutofit fontScale="90000"/>
          </a:bodyPr>
          <a:lstStyle/>
          <a:p>
            <a:r>
              <a:rPr lang="en-PH" dirty="0" smtClean="0"/>
              <a:t>Distinction between Domestic and inter-country adoption</a:t>
            </a:r>
            <a:endParaRPr lang="en-PH" dirty="0"/>
          </a:p>
        </p:txBody>
      </p:sp>
      <p:sp>
        <p:nvSpPr>
          <p:cNvPr id="5" name="Text Placeholder 4"/>
          <p:cNvSpPr>
            <a:spLocks noGrp="1"/>
          </p:cNvSpPr>
          <p:nvPr>
            <p:ph type="body" idx="1"/>
          </p:nvPr>
        </p:nvSpPr>
        <p:spPr>
          <a:xfrm>
            <a:off x="457200" y="1295400"/>
            <a:ext cx="3520440" cy="457200"/>
          </a:xfrm>
        </p:spPr>
        <p:txBody>
          <a:bodyPr/>
          <a:lstStyle/>
          <a:p>
            <a:r>
              <a:rPr lang="en-PH" dirty="0"/>
              <a:t>D</a:t>
            </a:r>
            <a:r>
              <a:rPr lang="en-PH" dirty="0" smtClean="0"/>
              <a:t>omestic</a:t>
            </a:r>
            <a:endParaRPr lang="en-PH" dirty="0"/>
          </a:p>
        </p:txBody>
      </p:sp>
      <p:sp>
        <p:nvSpPr>
          <p:cNvPr id="7" name="Text Placeholder 6"/>
          <p:cNvSpPr>
            <a:spLocks noGrp="1"/>
          </p:cNvSpPr>
          <p:nvPr>
            <p:ph type="body" sz="half" idx="3"/>
          </p:nvPr>
        </p:nvSpPr>
        <p:spPr>
          <a:xfrm>
            <a:off x="4191000" y="1295400"/>
            <a:ext cx="3520440" cy="457200"/>
          </a:xfrm>
        </p:spPr>
        <p:txBody>
          <a:bodyPr/>
          <a:lstStyle/>
          <a:p>
            <a:r>
              <a:rPr lang="en-PH" dirty="0" smtClean="0"/>
              <a:t>Inter-country</a:t>
            </a:r>
            <a:endParaRPr lang="en-PH" dirty="0"/>
          </a:p>
        </p:txBody>
      </p:sp>
      <p:sp>
        <p:nvSpPr>
          <p:cNvPr id="6" name="Content Placeholder 5"/>
          <p:cNvSpPr>
            <a:spLocks noGrp="1"/>
          </p:cNvSpPr>
          <p:nvPr>
            <p:ph sz="quarter" idx="2"/>
          </p:nvPr>
        </p:nvSpPr>
        <p:spPr>
          <a:xfrm>
            <a:off x="304800" y="1905000"/>
            <a:ext cx="3672840" cy="4724400"/>
          </a:xfrm>
        </p:spPr>
        <p:txBody>
          <a:bodyPr>
            <a:normAutofit/>
          </a:bodyPr>
          <a:lstStyle/>
          <a:p>
            <a:r>
              <a:rPr lang="en-US" sz="2800" dirty="0">
                <a:latin typeface="Times New Roman"/>
                <a:ea typeface="Times New Roman"/>
              </a:rPr>
              <a:t>Governed by RA 8552, the Domestic Adoption Act of 1998; procedure governed by AM No. 02-06-02-SC, Aug. 22, 2002.</a:t>
            </a:r>
            <a:endParaRPr lang="en-PH" sz="2800" dirty="0"/>
          </a:p>
        </p:txBody>
      </p:sp>
      <p:sp>
        <p:nvSpPr>
          <p:cNvPr id="8" name="Content Placeholder 7"/>
          <p:cNvSpPr>
            <a:spLocks noGrp="1"/>
          </p:cNvSpPr>
          <p:nvPr>
            <p:ph sz="quarter" idx="4"/>
          </p:nvPr>
        </p:nvSpPr>
        <p:spPr>
          <a:xfrm>
            <a:off x="4191000" y="1828800"/>
            <a:ext cx="3886200" cy="4800600"/>
          </a:xfrm>
        </p:spPr>
        <p:txBody>
          <a:bodyPr>
            <a:normAutofit/>
          </a:bodyPr>
          <a:lstStyle/>
          <a:p>
            <a:r>
              <a:rPr lang="en-US" sz="2800" dirty="0">
                <a:latin typeface="Times New Roman"/>
                <a:ea typeface="Times New Roman"/>
              </a:rPr>
              <a:t>Governed by RA 8043, the Inter-Country Adoption Act of 1995; procedure governed by the Amended Implementing Rules and Regulations on ICAA.</a:t>
            </a:r>
            <a:endParaRPr lang="en-PH" sz="2800" dirty="0"/>
          </a:p>
        </p:txBody>
      </p:sp>
    </p:spTree>
    <p:extLst>
      <p:ext uri="{BB962C8B-B14F-4D97-AF65-F5344CB8AC3E}">
        <p14:creationId xmlns:p14="http://schemas.microsoft.com/office/powerpoint/2010/main" val="6111675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endParaRPr lang="en-PH" dirty="0"/>
          </a:p>
        </p:txBody>
      </p:sp>
      <p:sp>
        <p:nvSpPr>
          <p:cNvPr id="11" name="Text Placeholder 10"/>
          <p:cNvSpPr>
            <a:spLocks noGrp="1"/>
          </p:cNvSpPr>
          <p:nvPr>
            <p:ph type="body" idx="1"/>
          </p:nvPr>
        </p:nvSpPr>
        <p:spPr>
          <a:xfrm>
            <a:off x="228600" y="152400"/>
            <a:ext cx="3520440" cy="457200"/>
          </a:xfrm>
        </p:spPr>
        <p:txBody>
          <a:bodyPr/>
          <a:lstStyle/>
          <a:p>
            <a:r>
              <a:rPr lang="en-PH" dirty="0" smtClean="0"/>
              <a:t>Domestic</a:t>
            </a:r>
            <a:endParaRPr lang="en-PH" dirty="0"/>
          </a:p>
        </p:txBody>
      </p:sp>
      <p:sp>
        <p:nvSpPr>
          <p:cNvPr id="13" name="Text Placeholder 12"/>
          <p:cNvSpPr>
            <a:spLocks noGrp="1"/>
          </p:cNvSpPr>
          <p:nvPr>
            <p:ph type="body" sz="half" idx="3"/>
          </p:nvPr>
        </p:nvSpPr>
        <p:spPr>
          <a:xfrm>
            <a:off x="4419600" y="152400"/>
            <a:ext cx="3520440" cy="457200"/>
          </a:xfrm>
        </p:spPr>
        <p:txBody>
          <a:bodyPr/>
          <a:lstStyle/>
          <a:p>
            <a:r>
              <a:rPr lang="en-PH" dirty="0" smtClean="0"/>
              <a:t>Inter-country</a:t>
            </a:r>
            <a:endParaRPr lang="en-PH" dirty="0"/>
          </a:p>
        </p:txBody>
      </p:sp>
      <p:sp>
        <p:nvSpPr>
          <p:cNvPr id="12" name="Content Placeholder 11"/>
          <p:cNvSpPr>
            <a:spLocks noGrp="1"/>
          </p:cNvSpPr>
          <p:nvPr>
            <p:ph sz="quarter" idx="2"/>
          </p:nvPr>
        </p:nvSpPr>
        <p:spPr>
          <a:xfrm>
            <a:off x="152400" y="762000"/>
            <a:ext cx="3825240" cy="5867400"/>
          </a:xfrm>
        </p:spPr>
        <p:txBody>
          <a:bodyPr>
            <a:normAutofit/>
          </a:bodyPr>
          <a:lstStyle/>
          <a:p>
            <a:r>
              <a:rPr lang="en-US" sz="2800" dirty="0">
                <a:latin typeface="Times New Roman"/>
                <a:ea typeface="Times New Roman"/>
              </a:rPr>
              <a:t>Applies to domestic adoption of Filipino children, where the entire adoption process beginning from the filing of the petition up to the issuance of the adoption decree takes place in the Philippines.</a:t>
            </a:r>
            <a:endParaRPr lang="en-PH" sz="2800" dirty="0"/>
          </a:p>
        </p:txBody>
      </p:sp>
      <p:sp>
        <p:nvSpPr>
          <p:cNvPr id="14" name="Content Placeholder 13"/>
          <p:cNvSpPr>
            <a:spLocks noGrp="1"/>
          </p:cNvSpPr>
          <p:nvPr>
            <p:ph sz="quarter" idx="4"/>
          </p:nvPr>
        </p:nvSpPr>
        <p:spPr>
          <a:xfrm>
            <a:off x="4267200" y="762000"/>
            <a:ext cx="3886200" cy="5867400"/>
          </a:xfrm>
        </p:spPr>
        <p:txBody>
          <a:bodyPr>
            <a:normAutofit/>
          </a:bodyPr>
          <a:lstStyle/>
          <a:p>
            <a:r>
              <a:rPr lang="en-US" sz="2800" dirty="0">
                <a:latin typeface="Times New Roman"/>
                <a:ea typeface="Times New Roman"/>
              </a:rPr>
              <a:t>Applies to adoption of a Filipino child in a foreign country, where the petition for adoption is filed, the supervised trial custody is undertaken and the decree of adoption is issued outside of the Philippines.</a:t>
            </a:r>
            <a:endParaRPr lang="en-PH" sz="2800" dirty="0"/>
          </a:p>
        </p:txBody>
      </p:sp>
    </p:spTree>
    <p:extLst>
      <p:ext uri="{BB962C8B-B14F-4D97-AF65-F5344CB8AC3E}">
        <p14:creationId xmlns:p14="http://schemas.microsoft.com/office/powerpoint/2010/main" val="11673183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endParaRPr lang="en-PH" dirty="0"/>
          </a:p>
        </p:txBody>
      </p:sp>
      <p:sp>
        <p:nvSpPr>
          <p:cNvPr id="11" name="Text Placeholder 10"/>
          <p:cNvSpPr>
            <a:spLocks noGrp="1"/>
          </p:cNvSpPr>
          <p:nvPr>
            <p:ph type="body" idx="1"/>
          </p:nvPr>
        </p:nvSpPr>
        <p:spPr>
          <a:xfrm>
            <a:off x="228600" y="152400"/>
            <a:ext cx="3520440" cy="457200"/>
          </a:xfrm>
        </p:spPr>
        <p:txBody>
          <a:bodyPr/>
          <a:lstStyle/>
          <a:p>
            <a:r>
              <a:rPr lang="en-PH" dirty="0" smtClean="0"/>
              <a:t>Domestic</a:t>
            </a:r>
            <a:endParaRPr lang="en-PH" dirty="0"/>
          </a:p>
        </p:txBody>
      </p:sp>
      <p:sp>
        <p:nvSpPr>
          <p:cNvPr id="13" name="Text Placeholder 12"/>
          <p:cNvSpPr>
            <a:spLocks noGrp="1"/>
          </p:cNvSpPr>
          <p:nvPr>
            <p:ph type="body" sz="half" idx="3"/>
          </p:nvPr>
        </p:nvSpPr>
        <p:spPr>
          <a:xfrm>
            <a:off x="4419600" y="152400"/>
            <a:ext cx="3520440" cy="457200"/>
          </a:xfrm>
        </p:spPr>
        <p:txBody>
          <a:bodyPr/>
          <a:lstStyle/>
          <a:p>
            <a:r>
              <a:rPr lang="en-PH" dirty="0" smtClean="0"/>
              <a:t>Inter-country</a:t>
            </a:r>
            <a:endParaRPr lang="en-PH" dirty="0"/>
          </a:p>
        </p:txBody>
      </p:sp>
      <p:sp>
        <p:nvSpPr>
          <p:cNvPr id="12" name="Content Placeholder 11"/>
          <p:cNvSpPr>
            <a:spLocks noGrp="1"/>
          </p:cNvSpPr>
          <p:nvPr>
            <p:ph sz="quarter" idx="2"/>
          </p:nvPr>
        </p:nvSpPr>
        <p:spPr>
          <a:xfrm>
            <a:off x="152400" y="762000"/>
            <a:ext cx="3825240" cy="6019800"/>
          </a:xfrm>
        </p:spPr>
        <p:txBody>
          <a:bodyPr>
            <a:normAutofit fontScale="85000" lnSpcReduction="10000"/>
          </a:bodyPr>
          <a:lstStyle/>
          <a:p>
            <a:pPr>
              <a:lnSpc>
                <a:spcPct val="115000"/>
              </a:lnSpc>
              <a:spcAft>
                <a:spcPts val="0"/>
              </a:spcAft>
            </a:pPr>
            <a:r>
              <a:rPr lang="en-US" dirty="0">
                <a:latin typeface="Times New Roman"/>
                <a:ea typeface="Times New Roman"/>
                <a:cs typeface="Times New Roman"/>
              </a:rPr>
              <a:t>A child legally available for </a:t>
            </a:r>
            <a:r>
              <a:rPr lang="en-US" dirty="0" err="1">
                <a:latin typeface="Times New Roman"/>
                <a:ea typeface="Times New Roman"/>
                <a:cs typeface="Times New Roman"/>
              </a:rPr>
              <a:t>adoption.Requisites</a:t>
            </a:r>
            <a:r>
              <a:rPr lang="en-US" dirty="0">
                <a:latin typeface="Times New Roman"/>
                <a:ea typeface="Times New Roman"/>
                <a:cs typeface="Times New Roman"/>
              </a:rPr>
              <a:t>:</a:t>
            </a:r>
            <a:endParaRPr lang="en-PH" sz="2000" dirty="0">
              <a:latin typeface="Calibri"/>
              <a:ea typeface="Times New Roman"/>
              <a:cs typeface="Times New Roman"/>
            </a:endParaRPr>
          </a:p>
          <a:p>
            <a:pPr>
              <a:lnSpc>
                <a:spcPct val="115000"/>
              </a:lnSpc>
              <a:spcAft>
                <a:spcPts val="1000"/>
              </a:spcAft>
            </a:pPr>
            <a:r>
              <a:rPr lang="en-US" dirty="0">
                <a:latin typeface="Times New Roman"/>
                <a:ea typeface="Times New Roman"/>
                <a:cs typeface="Times New Roman"/>
              </a:rPr>
              <a:t>a)    </a:t>
            </a:r>
            <a:r>
              <a:rPr lang="en-US" b="1" dirty="0" smtClean="0">
                <a:latin typeface="Times New Roman"/>
                <a:ea typeface="Times New Roman"/>
                <a:cs typeface="Times New Roman"/>
              </a:rPr>
              <a:t>Below </a:t>
            </a:r>
            <a:r>
              <a:rPr lang="en-US" b="1" dirty="0">
                <a:latin typeface="Times New Roman"/>
                <a:ea typeface="Times New Roman"/>
                <a:cs typeface="Times New Roman"/>
              </a:rPr>
              <a:t>18 years </a:t>
            </a:r>
            <a:r>
              <a:rPr lang="en-US" dirty="0">
                <a:latin typeface="Times New Roman"/>
                <a:ea typeface="Times New Roman"/>
                <a:cs typeface="Times New Roman"/>
              </a:rPr>
              <a:t>of age; and</a:t>
            </a:r>
            <a:endParaRPr lang="en-PH" sz="2000" dirty="0">
              <a:latin typeface="Calibri"/>
              <a:ea typeface="Times New Roman"/>
              <a:cs typeface="Times New Roman"/>
            </a:endParaRPr>
          </a:p>
          <a:p>
            <a:pPr>
              <a:lnSpc>
                <a:spcPct val="115000"/>
              </a:lnSpc>
              <a:spcAft>
                <a:spcPts val="1000"/>
              </a:spcAft>
            </a:pPr>
            <a:r>
              <a:rPr lang="en-US" dirty="0">
                <a:latin typeface="Times New Roman"/>
                <a:ea typeface="Times New Roman"/>
                <a:cs typeface="Times New Roman"/>
              </a:rPr>
              <a:t>b)    </a:t>
            </a:r>
            <a:r>
              <a:rPr lang="en-US" dirty="0" smtClean="0">
                <a:latin typeface="Times New Roman"/>
                <a:ea typeface="Times New Roman"/>
                <a:cs typeface="Times New Roman"/>
              </a:rPr>
              <a:t>Judicially </a:t>
            </a:r>
            <a:r>
              <a:rPr lang="en-US" dirty="0">
                <a:latin typeface="Times New Roman"/>
                <a:ea typeface="Times New Roman"/>
                <a:cs typeface="Times New Roman"/>
              </a:rPr>
              <a:t>declared available for adoption.</a:t>
            </a:r>
            <a:endParaRPr lang="en-PH" sz="2000" dirty="0">
              <a:latin typeface="Calibri"/>
              <a:ea typeface="Times New Roman"/>
              <a:cs typeface="Times New Roman"/>
            </a:endParaRPr>
          </a:p>
          <a:p>
            <a:pPr marL="0" indent="0">
              <a:lnSpc>
                <a:spcPct val="115000"/>
              </a:lnSpc>
              <a:spcAft>
                <a:spcPts val="1000"/>
              </a:spcAft>
              <a:buNone/>
            </a:pPr>
            <a:r>
              <a:rPr lang="en-US" b="1" dirty="0" smtClean="0">
                <a:latin typeface="Times New Roman"/>
                <a:ea typeface="Times New Roman"/>
                <a:cs typeface="Times New Roman"/>
              </a:rPr>
              <a:t>EXCEPTIONS:</a:t>
            </a:r>
            <a:endParaRPr lang="en-PH" sz="2000" b="1" dirty="0" smtClean="0">
              <a:latin typeface="Calibri"/>
              <a:ea typeface="Times New Roman"/>
              <a:cs typeface="Times New Roman"/>
            </a:endParaRPr>
          </a:p>
          <a:p>
            <a:pPr>
              <a:lnSpc>
                <a:spcPct val="115000"/>
              </a:lnSpc>
              <a:spcAft>
                <a:spcPts val="1000"/>
              </a:spcAft>
            </a:pPr>
            <a:r>
              <a:rPr lang="en-US" dirty="0" smtClean="0">
                <a:latin typeface="Times New Roman"/>
                <a:ea typeface="Times New Roman"/>
                <a:cs typeface="Times New Roman"/>
              </a:rPr>
              <a:t>a</a:t>
            </a:r>
            <a:r>
              <a:rPr lang="en-US" dirty="0">
                <a:latin typeface="Times New Roman"/>
                <a:ea typeface="Times New Roman"/>
                <a:cs typeface="Times New Roman"/>
              </a:rPr>
              <a:t>)   </a:t>
            </a:r>
            <a:r>
              <a:rPr lang="en-US" dirty="0" smtClean="0">
                <a:latin typeface="Times New Roman"/>
                <a:ea typeface="Times New Roman"/>
                <a:cs typeface="Times New Roman"/>
              </a:rPr>
              <a:t> </a:t>
            </a:r>
            <a:r>
              <a:rPr lang="en-US" dirty="0">
                <a:latin typeface="Times New Roman"/>
                <a:ea typeface="Times New Roman"/>
                <a:cs typeface="Times New Roman"/>
              </a:rPr>
              <a:t>Legitimate son/daughter of one spouse by the other spouse;</a:t>
            </a:r>
            <a:endParaRPr lang="en-PH" sz="2000" dirty="0">
              <a:latin typeface="Calibri"/>
              <a:ea typeface="Times New Roman"/>
              <a:cs typeface="Times New Roman"/>
            </a:endParaRPr>
          </a:p>
          <a:p>
            <a:pPr>
              <a:lnSpc>
                <a:spcPct val="115000"/>
              </a:lnSpc>
              <a:spcAft>
                <a:spcPts val="1000"/>
              </a:spcAft>
            </a:pPr>
            <a:r>
              <a:rPr lang="en-US" dirty="0">
                <a:latin typeface="Times New Roman"/>
                <a:ea typeface="Times New Roman"/>
                <a:cs typeface="Times New Roman"/>
              </a:rPr>
              <a:t>b)    </a:t>
            </a:r>
            <a:r>
              <a:rPr lang="en-US" dirty="0" smtClean="0">
                <a:latin typeface="Times New Roman"/>
                <a:ea typeface="Times New Roman"/>
                <a:cs typeface="Times New Roman"/>
              </a:rPr>
              <a:t>Illegitimate </a:t>
            </a:r>
            <a:r>
              <a:rPr lang="en-US" dirty="0">
                <a:latin typeface="Times New Roman"/>
                <a:ea typeface="Times New Roman"/>
                <a:cs typeface="Times New Roman"/>
              </a:rPr>
              <a:t>son/daughter by a qualified adopter;</a:t>
            </a:r>
            <a:endParaRPr lang="en-PH" sz="2000" dirty="0">
              <a:latin typeface="Calibri"/>
              <a:ea typeface="Times New Roman"/>
              <a:cs typeface="Times New Roman"/>
            </a:endParaRPr>
          </a:p>
          <a:p>
            <a:r>
              <a:rPr lang="en-US" dirty="0">
                <a:latin typeface="Times New Roman"/>
                <a:ea typeface="Times New Roman"/>
              </a:rPr>
              <a:t>c)     </a:t>
            </a:r>
            <a:r>
              <a:rPr lang="en-US" dirty="0" smtClean="0">
                <a:latin typeface="Times New Roman"/>
                <a:ea typeface="Times New Roman"/>
              </a:rPr>
              <a:t>Person </a:t>
            </a:r>
            <a:r>
              <a:rPr lang="en-US" dirty="0">
                <a:latin typeface="Times New Roman"/>
                <a:ea typeface="Times New Roman"/>
              </a:rPr>
              <a:t>of legal age if, prior to the adoption said person has been consistently considered and treated by the adopter/s as his/her own child since minority.</a:t>
            </a:r>
            <a:endParaRPr lang="en-PH" dirty="0"/>
          </a:p>
        </p:txBody>
      </p:sp>
      <p:sp>
        <p:nvSpPr>
          <p:cNvPr id="14" name="Content Placeholder 13"/>
          <p:cNvSpPr>
            <a:spLocks noGrp="1"/>
          </p:cNvSpPr>
          <p:nvPr>
            <p:ph sz="quarter" idx="4"/>
          </p:nvPr>
        </p:nvSpPr>
        <p:spPr>
          <a:xfrm>
            <a:off x="4114800" y="762000"/>
            <a:ext cx="4038600" cy="5867400"/>
          </a:xfrm>
        </p:spPr>
        <p:txBody>
          <a:bodyPr/>
          <a:lstStyle/>
          <a:p>
            <a:pPr>
              <a:lnSpc>
                <a:spcPct val="115000"/>
              </a:lnSpc>
              <a:spcAft>
                <a:spcPts val="0"/>
              </a:spcAft>
            </a:pPr>
            <a:r>
              <a:rPr lang="en-US" dirty="0">
                <a:latin typeface="Times New Roman"/>
                <a:ea typeface="Times New Roman"/>
                <a:cs typeface="Times New Roman"/>
              </a:rPr>
              <a:t>Only a legally free child may be adopted</a:t>
            </a:r>
            <a:r>
              <a:rPr lang="en-US" dirty="0" smtClean="0">
                <a:latin typeface="Times New Roman"/>
                <a:ea typeface="Times New Roman"/>
                <a:cs typeface="Times New Roman"/>
              </a:rPr>
              <a:t>. Requisites</a:t>
            </a:r>
            <a:r>
              <a:rPr lang="en-US" dirty="0">
                <a:latin typeface="Times New Roman"/>
                <a:ea typeface="Times New Roman"/>
                <a:cs typeface="Times New Roman"/>
              </a:rPr>
              <a:t>:</a:t>
            </a:r>
            <a:endParaRPr lang="en-PH" sz="2000" dirty="0">
              <a:latin typeface="Calibri"/>
              <a:ea typeface="Times New Roman"/>
              <a:cs typeface="Times New Roman"/>
            </a:endParaRPr>
          </a:p>
          <a:p>
            <a:pPr>
              <a:lnSpc>
                <a:spcPct val="115000"/>
              </a:lnSpc>
              <a:spcAft>
                <a:spcPts val="1000"/>
              </a:spcAft>
            </a:pPr>
            <a:r>
              <a:rPr lang="en-US" dirty="0">
                <a:latin typeface="Times New Roman"/>
                <a:ea typeface="Times New Roman"/>
                <a:cs typeface="Times New Roman"/>
              </a:rPr>
              <a:t>a)   </a:t>
            </a:r>
            <a:r>
              <a:rPr lang="en-US" b="1" dirty="0">
                <a:latin typeface="Times New Roman"/>
                <a:ea typeface="Times New Roman"/>
                <a:cs typeface="Times New Roman"/>
              </a:rPr>
              <a:t>Below 15 years </a:t>
            </a:r>
            <a:r>
              <a:rPr lang="en-US" dirty="0">
                <a:latin typeface="Times New Roman"/>
                <a:ea typeface="Times New Roman"/>
                <a:cs typeface="Times New Roman"/>
              </a:rPr>
              <a:t>of age; and</a:t>
            </a:r>
            <a:endParaRPr lang="en-PH" sz="2000" dirty="0">
              <a:latin typeface="Calibri"/>
              <a:ea typeface="Times New Roman"/>
              <a:cs typeface="Times New Roman"/>
            </a:endParaRPr>
          </a:p>
          <a:p>
            <a:r>
              <a:rPr lang="en-US" dirty="0">
                <a:latin typeface="Times New Roman"/>
                <a:ea typeface="Times New Roman"/>
              </a:rPr>
              <a:t>b)   Has been voluntarily or involuntarily committed to the DSWD in accordance with PD 603.</a:t>
            </a:r>
            <a:endParaRPr lang="en-PH" dirty="0"/>
          </a:p>
        </p:txBody>
      </p:sp>
    </p:spTree>
    <p:extLst>
      <p:ext uri="{BB962C8B-B14F-4D97-AF65-F5344CB8AC3E}">
        <p14:creationId xmlns:p14="http://schemas.microsoft.com/office/powerpoint/2010/main" val="24785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152400" y="76200"/>
            <a:ext cx="8001000" cy="533400"/>
          </a:xfrm>
        </p:spPr>
        <p:txBody>
          <a:bodyPr>
            <a:normAutofit/>
          </a:bodyPr>
          <a:lstStyle/>
          <a:p>
            <a:r>
              <a:rPr lang="en-PH" sz="2800" dirty="0" smtClean="0"/>
              <a:t>Who may adopt under Domestic adoption?</a:t>
            </a:r>
            <a:endParaRPr lang="en-PH" sz="2800" dirty="0"/>
          </a:p>
        </p:txBody>
      </p:sp>
      <p:sp>
        <p:nvSpPr>
          <p:cNvPr id="8" name="Content Placeholder 7"/>
          <p:cNvSpPr>
            <a:spLocks noGrp="1"/>
          </p:cNvSpPr>
          <p:nvPr>
            <p:ph idx="1"/>
          </p:nvPr>
        </p:nvSpPr>
        <p:spPr>
          <a:xfrm>
            <a:off x="76200" y="609600"/>
            <a:ext cx="8001000" cy="6096000"/>
          </a:xfrm>
        </p:spPr>
        <p:txBody>
          <a:bodyPr>
            <a:normAutofit fontScale="62500" lnSpcReduction="20000"/>
          </a:bodyPr>
          <a:lstStyle/>
          <a:p>
            <a:pPr marL="0" lvl="0" indent="0">
              <a:lnSpc>
                <a:spcPct val="115000"/>
              </a:lnSpc>
              <a:spcAft>
                <a:spcPts val="1000"/>
              </a:spcAft>
              <a:buNone/>
              <a:tabLst>
                <a:tab pos="457200" algn="l"/>
              </a:tabLst>
            </a:pPr>
            <a:r>
              <a:rPr lang="en-US" sz="3400" b="1" dirty="0">
                <a:latin typeface="Times New Roman"/>
                <a:ea typeface="Times New Roman"/>
                <a:cs typeface="Times New Roman"/>
              </a:rPr>
              <a:t>Filipino Citizens</a:t>
            </a:r>
            <a:endParaRPr lang="en-PH" sz="3400" b="1" dirty="0">
              <a:latin typeface="Calibri"/>
              <a:ea typeface="Times New Roman"/>
              <a:cs typeface="Times New Roman"/>
            </a:endParaRPr>
          </a:p>
          <a:p>
            <a:pPr marL="0" indent="0">
              <a:lnSpc>
                <a:spcPct val="115000"/>
              </a:lnSpc>
              <a:spcAft>
                <a:spcPts val="1000"/>
              </a:spcAft>
              <a:buNone/>
            </a:pPr>
            <a:r>
              <a:rPr lang="en-US" sz="3400" dirty="0">
                <a:latin typeface="Times New Roman"/>
                <a:ea typeface="Times New Roman"/>
                <a:cs typeface="Times New Roman"/>
              </a:rPr>
              <a:t>1)       Of legal age;</a:t>
            </a:r>
            <a:endParaRPr lang="en-PH" sz="3400" dirty="0">
              <a:latin typeface="Calibri"/>
              <a:ea typeface="Times New Roman"/>
              <a:cs typeface="Times New Roman"/>
            </a:endParaRPr>
          </a:p>
          <a:p>
            <a:pPr marL="0" indent="0">
              <a:lnSpc>
                <a:spcPct val="115000"/>
              </a:lnSpc>
              <a:spcAft>
                <a:spcPts val="1000"/>
              </a:spcAft>
              <a:buNone/>
            </a:pPr>
            <a:r>
              <a:rPr lang="en-US" sz="3400" dirty="0">
                <a:latin typeface="Times New Roman"/>
                <a:ea typeface="Times New Roman"/>
                <a:cs typeface="Times New Roman"/>
              </a:rPr>
              <a:t>2)       In possession of full civil capacity and legal rights;</a:t>
            </a:r>
            <a:endParaRPr lang="en-PH" sz="3400" dirty="0">
              <a:latin typeface="Calibri"/>
              <a:ea typeface="Times New Roman"/>
              <a:cs typeface="Times New Roman"/>
            </a:endParaRPr>
          </a:p>
          <a:p>
            <a:pPr marL="0" indent="0">
              <a:lnSpc>
                <a:spcPct val="115000"/>
              </a:lnSpc>
              <a:spcAft>
                <a:spcPts val="1000"/>
              </a:spcAft>
              <a:buNone/>
            </a:pPr>
            <a:r>
              <a:rPr lang="en-US" sz="3400" dirty="0">
                <a:latin typeface="Times New Roman"/>
                <a:ea typeface="Times New Roman"/>
                <a:cs typeface="Times New Roman"/>
              </a:rPr>
              <a:t>3)       Of good moral character;</a:t>
            </a:r>
            <a:endParaRPr lang="en-PH" sz="3400" dirty="0">
              <a:latin typeface="Calibri"/>
              <a:ea typeface="Times New Roman"/>
              <a:cs typeface="Times New Roman"/>
            </a:endParaRPr>
          </a:p>
          <a:p>
            <a:pPr marL="0" indent="0">
              <a:lnSpc>
                <a:spcPct val="115000"/>
              </a:lnSpc>
              <a:spcAft>
                <a:spcPts val="1000"/>
              </a:spcAft>
              <a:buNone/>
            </a:pPr>
            <a:r>
              <a:rPr lang="en-US" sz="3400" dirty="0">
                <a:latin typeface="Times New Roman"/>
                <a:ea typeface="Times New Roman"/>
                <a:cs typeface="Times New Roman"/>
              </a:rPr>
              <a:t>4)       Has not been convicted of any crime involving moral turpitude;</a:t>
            </a:r>
            <a:endParaRPr lang="en-PH" sz="3400" dirty="0">
              <a:latin typeface="Calibri"/>
              <a:ea typeface="Times New Roman"/>
              <a:cs typeface="Times New Roman"/>
            </a:endParaRPr>
          </a:p>
          <a:p>
            <a:pPr marL="0" indent="0">
              <a:lnSpc>
                <a:spcPct val="115000"/>
              </a:lnSpc>
              <a:spcAft>
                <a:spcPts val="1000"/>
              </a:spcAft>
              <a:buNone/>
            </a:pPr>
            <a:r>
              <a:rPr lang="en-US" sz="3400" dirty="0">
                <a:latin typeface="Times New Roman"/>
                <a:ea typeface="Times New Roman"/>
                <a:cs typeface="Times New Roman"/>
              </a:rPr>
              <a:t>5)       Emotionally and psychologically capable of caring for children;</a:t>
            </a:r>
            <a:endParaRPr lang="en-PH" sz="3400" dirty="0">
              <a:latin typeface="Calibri"/>
              <a:ea typeface="Times New Roman"/>
              <a:cs typeface="Times New Roman"/>
            </a:endParaRPr>
          </a:p>
          <a:p>
            <a:pPr marL="0" indent="0">
              <a:lnSpc>
                <a:spcPct val="115000"/>
              </a:lnSpc>
              <a:spcAft>
                <a:spcPts val="1000"/>
              </a:spcAft>
              <a:buNone/>
            </a:pPr>
            <a:r>
              <a:rPr lang="en-US" sz="3400" dirty="0">
                <a:latin typeface="Times New Roman"/>
                <a:ea typeface="Times New Roman"/>
                <a:cs typeface="Times New Roman"/>
              </a:rPr>
              <a:t>6)       In a position to support and care for his/her children in keeping </a:t>
            </a:r>
            <a:r>
              <a:rPr lang="en-US" sz="3400" dirty="0" smtClean="0">
                <a:latin typeface="Times New Roman"/>
                <a:ea typeface="Times New Roman"/>
                <a:cs typeface="Times New Roman"/>
              </a:rPr>
              <a:t>	with </a:t>
            </a:r>
            <a:r>
              <a:rPr lang="en-US" sz="3400" dirty="0">
                <a:latin typeface="Times New Roman"/>
                <a:ea typeface="Times New Roman"/>
                <a:cs typeface="Times New Roman"/>
              </a:rPr>
              <a:t>the means of the family;</a:t>
            </a:r>
            <a:endParaRPr lang="en-PH" sz="3400" dirty="0">
              <a:latin typeface="Calibri"/>
              <a:ea typeface="Times New Roman"/>
              <a:cs typeface="Times New Roman"/>
            </a:endParaRPr>
          </a:p>
          <a:p>
            <a:pPr marL="0" indent="0">
              <a:lnSpc>
                <a:spcPct val="115000"/>
              </a:lnSpc>
              <a:spcAft>
                <a:spcPts val="1000"/>
              </a:spcAft>
              <a:buNone/>
            </a:pPr>
            <a:r>
              <a:rPr lang="en-US" sz="3400" dirty="0">
                <a:latin typeface="Times New Roman"/>
                <a:ea typeface="Times New Roman"/>
                <a:cs typeface="Times New Roman"/>
              </a:rPr>
              <a:t>7)    </a:t>
            </a:r>
            <a:r>
              <a:rPr lang="en-US" sz="3400" dirty="0" smtClean="0">
                <a:latin typeface="Times New Roman"/>
                <a:ea typeface="Times New Roman"/>
                <a:cs typeface="Times New Roman"/>
              </a:rPr>
              <a:t>At </a:t>
            </a:r>
            <a:r>
              <a:rPr lang="en-US" sz="3400" dirty="0">
                <a:latin typeface="Times New Roman"/>
                <a:ea typeface="Times New Roman"/>
                <a:cs typeface="Times New Roman"/>
              </a:rPr>
              <a:t>least 16 years older than the adoptee but this latter requirement may be waived if (a) the adopter is the biological parent of the adoptee; or (b) the adopter is the spouse of the adoptee’s parent; and</a:t>
            </a:r>
            <a:endParaRPr lang="en-PH" sz="3400" dirty="0">
              <a:latin typeface="Calibri"/>
              <a:ea typeface="Times New Roman"/>
              <a:cs typeface="Times New Roman"/>
            </a:endParaRPr>
          </a:p>
          <a:p>
            <a:pPr marL="0" indent="0">
              <a:lnSpc>
                <a:spcPct val="115000"/>
              </a:lnSpc>
              <a:spcAft>
                <a:spcPts val="1000"/>
              </a:spcAft>
              <a:buNone/>
            </a:pPr>
            <a:r>
              <a:rPr lang="en-US" sz="3400" dirty="0">
                <a:latin typeface="Times New Roman"/>
                <a:ea typeface="Times New Roman"/>
                <a:cs typeface="Times New Roman"/>
              </a:rPr>
              <a:t>8)       Permanent resident of the Philippines.</a:t>
            </a:r>
            <a:endParaRPr lang="en-PH" sz="3400" dirty="0">
              <a:latin typeface="Calibri"/>
              <a:ea typeface="Times New Roman"/>
              <a:cs typeface="Times New Roman"/>
            </a:endParaRPr>
          </a:p>
          <a:p>
            <a:endParaRPr lang="en-PH" dirty="0"/>
          </a:p>
        </p:txBody>
      </p:sp>
    </p:spTree>
    <p:extLst>
      <p:ext uri="{BB962C8B-B14F-4D97-AF65-F5344CB8AC3E}">
        <p14:creationId xmlns:p14="http://schemas.microsoft.com/office/powerpoint/2010/main" val="5000507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7924800" cy="381000"/>
          </a:xfrm>
        </p:spPr>
        <p:txBody>
          <a:bodyPr>
            <a:normAutofit fontScale="90000"/>
          </a:bodyPr>
          <a:lstStyle/>
          <a:p>
            <a:r>
              <a:rPr lang="en-PH" sz="2800" dirty="0">
                <a:ln w="500">
                  <a:solidFill>
                    <a:srgbClr val="B13F9A">
                      <a:shade val="20000"/>
                      <a:satMod val="120000"/>
                    </a:srgbClr>
                  </a:solidFill>
                </a:ln>
                <a:gradFill>
                  <a:gsLst>
                    <a:gs pos="0">
                      <a:srgbClr val="F9B639">
                        <a:tint val="13000"/>
                      </a:srgbClr>
                    </a:gs>
                    <a:gs pos="10000">
                      <a:srgbClr val="F9B639">
                        <a:tint val="20000"/>
                      </a:srgbClr>
                    </a:gs>
                    <a:gs pos="49000">
                      <a:srgbClr val="F9B639">
                        <a:tint val="70000"/>
                      </a:srgbClr>
                    </a:gs>
                    <a:gs pos="50000">
                      <a:srgbClr val="F9B639">
                        <a:tint val="97000"/>
                      </a:srgbClr>
                    </a:gs>
                    <a:gs pos="100000">
                      <a:srgbClr val="F9B639">
                        <a:tint val="20000"/>
                      </a:srgbClr>
                    </a:gs>
                  </a:gsLst>
                  <a:lin ang="5400000" scaled="1"/>
                </a:gradFill>
              </a:rPr>
              <a:t>Who may adopt under Domestic adoption?</a:t>
            </a:r>
            <a:endParaRPr lang="en-PH" sz="2800" dirty="0"/>
          </a:p>
        </p:txBody>
      </p:sp>
      <p:sp>
        <p:nvSpPr>
          <p:cNvPr id="3" name="Content Placeholder 2"/>
          <p:cNvSpPr>
            <a:spLocks noGrp="1"/>
          </p:cNvSpPr>
          <p:nvPr>
            <p:ph idx="1"/>
          </p:nvPr>
        </p:nvSpPr>
        <p:spPr>
          <a:xfrm>
            <a:off x="76200" y="457200"/>
            <a:ext cx="8305800" cy="6400800"/>
          </a:xfrm>
        </p:spPr>
        <p:txBody>
          <a:bodyPr>
            <a:noAutofit/>
          </a:bodyPr>
          <a:lstStyle/>
          <a:p>
            <a:pPr marL="0" lvl="0" indent="0">
              <a:lnSpc>
                <a:spcPct val="115000"/>
              </a:lnSpc>
              <a:spcAft>
                <a:spcPts val="1000"/>
              </a:spcAft>
              <a:buNone/>
              <a:tabLst>
                <a:tab pos="457200" algn="l"/>
              </a:tabLst>
            </a:pPr>
            <a:r>
              <a:rPr lang="en-US" sz="2000" b="1" dirty="0">
                <a:latin typeface="Times New Roman"/>
                <a:ea typeface="Times New Roman"/>
                <a:cs typeface="Times New Roman"/>
              </a:rPr>
              <a:t>Aliens</a:t>
            </a:r>
            <a:endParaRPr lang="en-PH" sz="2000" b="1" dirty="0">
              <a:latin typeface="Calibri"/>
              <a:ea typeface="Times New Roman"/>
              <a:cs typeface="Times New Roman"/>
            </a:endParaRPr>
          </a:p>
          <a:p>
            <a:pPr marL="0" indent="0">
              <a:lnSpc>
                <a:spcPct val="115000"/>
              </a:lnSpc>
              <a:spcAft>
                <a:spcPts val="1000"/>
              </a:spcAft>
              <a:buNone/>
            </a:pPr>
            <a:r>
              <a:rPr lang="en-US" sz="2000" dirty="0">
                <a:latin typeface="Times New Roman"/>
                <a:ea typeface="Times New Roman"/>
                <a:cs typeface="Times New Roman"/>
              </a:rPr>
              <a:t>1) </a:t>
            </a:r>
            <a:r>
              <a:rPr lang="en-US" sz="2000" dirty="0" smtClean="0">
                <a:latin typeface="Times New Roman"/>
                <a:ea typeface="Times New Roman"/>
                <a:cs typeface="Times New Roman"/>
              </a:rPr>
              <a:t>Same </a:t>
            </a:r>
            <a:r>
              <a:rPr lang="en-US" sz="2000" dirty="0">
                <a:latin typeface="Times New Roman"/>
                <a:ea typeface="Times New Roman"/>
                <a:cs typeface="Times New Roman"/>
              </a:rPr>
              <a:t>qualifications as above, and in addition:</a:t>
            </a:r>
            <a:endParaRPr lang="en-PH" sz="2000" dirty="0">
              <a:latin typeface="Calibri"/>
              <a:ea typeface="Times New Roman"/>
              <a:cs typeface="Times New Roman"/>
            </a:endParaRPr>
          </a:p>
          <a:p>
            <a:pPr marL="0" indent="0">
              <a:lnSpc>
                <a:spcPct val="115000"/>
              </a:lnSpc>
              <a:spcAft>
                <a:spcPts val="1000"/>
              </a:spcAft>
              <a:buNone/>
            </a:pPr>
            <a:r>
              <a:rPr lang="en-US" sz="2000" dirty="0">
                <a:latin typeface="Times New Roman"/>
                <a:ea typeface="Times New Roman"/>
                <a:cs typeface="Times New Roman"/>
              </a:rPr>
              <a:t>2) </a:t>
            </a:r>
            <a:r>
              <a:rPr lang="en-US" sz="2000" dirty="0" smtClean="0">
                <a:latin typeface="Times New Roman"/>
                <a:ea typeface="Times New Roman"/>
                <a:cs typeface="Times New Roman"/>
              </a:rPr>
              <a:t>His/her </a:t>
            </a:r>
            <a:r>
              <a:rPr lang="en-US" sz="2000" dirty="0">
                <a:latin typeface="Times New Roman"/>
                <a:ea typeface="Times New Roman"/>
                <a:cs typeface="Times New Roman"/>
              </a:rPr>
              <a:t>country has diplomatic relations with the Republic of the Philippines;</a:t>
            </a:r>
            <a:endParaRPr lang="en-PH" sz="2000" dirty="0">
              <a:latin typeface="Calibri"/>
              <a:ea typeface="Times New Roman"/>
              <a:cs typeface="Times New Roman"/>
            </a:endParaRPr>
          </a:p>
          <a:p>
            <a:pPr marL="0" indent="0">
              <a:lnSpc>
                <a:spcPct val="115000"/>
              </a:lnSpc>
              <a:spcAft>
                <a:spcPts val="1000"/>
              </a:spcAft>
              <a:buNone/>
            </a:pPr>
            <a:r>
              <a:rPr lang="en-US" sz="2000" dirty="0">
                <a:latin typeface="Times New Roman"/>
                <a:ea typeface="Times New Roman"/>
                <a:cs typeface="Times New Roman"/>
              </a:rPr>
              <a:t>3) </a:t>
            </a:r>
            <a:r>
              <a:rPr lang="en-US" sz="2000" dirty="0" smtClean="0">
                <a:latin typeface="Times New Roman"/>
                <a:ea typeface="Times New Roman"/>
                <a:cs typeface="Times New Roman"/>
              </a:rPr>
              <a:t>His/her </a:t>
            </a:r>
            <a:r>
              <a:rPr lang="en-US" sz="2000" dirty="0">
                <a:latin typeface="Times New Roman"/>
                <a:ea typeface="Times New Roman"/>
                <a:cs typeface="Times New Roman"/>
              </a:rPr>
              <a:t>government allows the adoptee to enter his/her country as his/her adopted son/daughter;</a:t>
            </a:r>
            <a:endParaRPr lang="en-PH" sz="2000" dirty="0">
              <a:latin typeface="Calibri"/>
              <a:ea typeface="Times New Roman"/>
              <a:cs typeface="Times New Roman"/>
            </a:endParaRPr>
          </a:p>
          <a:p>
            <a:pPr marL="0" indent="0">
              <a:lnSpc>
                <a:spcPct val="115000"/>
              </a:lnSpc>
              <a:spcAft>
                <a:spcPts val="1000"/>
              </a:spcAft>
              <a:buNone/>
            </a:pPr>
            <a:r>
              <a:rPr lang="en-US" sz="2000" dirty="0">
                <a:latin typeface="Times New Roman"/>
                <a:ea typeface="Times New Roman"/>
                <a:cs typeface="Times New Roman"/>
              </a:rPr>
              <a:t>4) </a:t>
            </a:r>
            <a:r>
              <a:rPr lang="en-US" sz="2000" dirty="0" smtClean="0">
                <a:latin typeface="Times New Roman"/>
                <a:ea typeface="Times New Roman"/>
                <a:cs typeface="Times New Roman"/>
              </a:rPr>
              <a:t>Has </a:t>
            </a:r>
            <a:r>
              <a:rPr lang="en-US" sz="2000" dirty="0">
                <a:latin typeface="Times New Roman"/>
                <a:ea typeface="Times New Roman"/>
                <a:cs typeface="Times New Roman"/>
              </a:rPr>
              <a:t>been living in the Philippines for at least </a:t>
            </a:r>
            <a:r>
              <a:rPr lang="en-US" sz="2000" b="1" dirty="0">
                <a:latin typeface="Times New Roman"/>
                <a:ea typeface="Times New Roman"/>
                <a:cs typeface="Times New Roman"/>
              </a:rPr>
              <a:t>3 continuous years prior</a:t>
            </a:r>
            <a:r>
              <a:rPr lang="en-US" sz="2000" dirty="0">
                <a:latin typeface="Times New Roman"/>
                <a:ea typeface="Times New Roman"/>
                <a:cs typeface="Times New Roman"/>
              </a:rPr>
              <a:t> to the filing of the application for adoption and maintains such residence until the adoption decree is entered; and</a:t>
            </a:r>
            <a:endParaRPr lang="en-PH" sz="2000" dirty="0">
              <a:latin typeface="Calibri"/>
              <a:ea typeface="Times New Roman"/>
              <a:cs typeface="Times New Roman"/>
            </a:endParaRPr>
          </a:p>
          <a:p>
            <a:pPr marL="0" indent="0">
              <a:buNone/>
            </a:pPr>
            <a:r>
              <a:rPr lang="en-US" sz="2000" dirty="0">
                <a:latin typeface="Times New Roman"/>
                <a:ea typeface="Times New Roman"/>
              </a:rPr>
              <a:t>5) </a:t>
            </a:r>
            <a:r>
              <a:rPr lang="en-US" sz="2000" dirty="0" smtClean="0">
                <a:latin typeface="Times New Roman"/>
                <a:ea typeface="Times New Roman"/>
              </a:rPr>
              <a:t>Has </a:t>
            </a:r>
            <a:r>
              <a:rPr lang="en-US" sz="2000" dirty="0">
                <a:latin typeface="Times New Roman"/>
                <a:ea typeface="Times New Roman"/>
              </a:rPr>
              <a:t>been certified by his/her diplomatic or consular office or any appropriate government agency that he/she has the legal capacity to adopt in his/her country. </a:t>
            </a:r>
            <a:r>
              <a:rPr lang="en-US" sz="2000" b="1" dirty="0">
                <a:latin typeface="Times New Roman"/>
                <a:ea typeface="Times New Roman"/>
              </a:rPr>
              <a:t>This requirement may be waived if </a:t>
            </a:r>
            <a:r>
              <a:rPr lang="en-US" sz="2000" dirty="0">
                <a:latin typeface="Times New Roman"/>
                <a:ea typeface="Times New Roman"/>
              </a:rPr>
              <a:t>(a) a former Filipino citizens seeks to adopt a relative within the 4</a:t>
            </a:r>
            <a:r>
              <a:rPr lang="en-US" sz="2000" baseline="30000" dirty="0">
                <a:latin typeface="Times New Roman"/>
                <a:ea typeface="Times New Roman"/>
              </a:rPr>
              <a:t>th</a:t>
            </a:r>
            <a:r>
              <a:rPr lang="en-US" sz="2000" dirty="0">
                <a:latin typeface="Times New Roman"/>
                <a:ea typeface="Times New Roman"/>
              </a:rPr>
              <a:t> degree of consanguinity or affinity; (b) one seeks to adopt the legitimate son/daughter of his/her Filipino spouse; (c) one who is married to a Filipino citizen and seeks to adopt a relative within the 4</a:t>
            </a:r>
            <a:r>
              <a:rPr lang="en-US" sz="2000" baseline="30000" dirty="0">
                <a:latin typeface="Times New Roman"/>
                <a:ea typeface="Times New Roman"/>
              </a:rPr>
              <a:t>th</a:t>
            </a:r>
            <a:r>
              <a:rPr lang="en-US" sz="2000" dirty="0">
                <a:latin typeface="Times New Roman"/>
                <a:ea typeface="Times New Roman"/>
              </a:rPr>
              <a:t> degree of consanguinity or affinity of the Filipino spouse</a:t>
            </a:r>
            <a:endParaRPr lang="en-PH" sz="2000" dirty="0"/>
          </a:p>
        </p:txBody>
      </p:sp>
    </p:spTree>
    <p:extLst>
      <p:ext uri="{BB962C8B-B14F-4D97-AF65-F5344CB8AC3E}">
        <p14:creationId xmlns:p14="http://schemas.microsoft.com/office/powerpoint/2010/main" val="335842932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9F9F9"/>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321</TotalTime>
  <Words>1185</Words>
  <Application>Microsoft Office PowerPoint</Application>
  <PresentationFormat>On-screen Show (4:3)</PresentationFormat>
  <Paragraphs>143</Paragraphs>
  <Slides>25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Calibri</vt:lpstr>
      <vt:lpstr>Times New Roman</vt:lpstr>
      <vt:lpstr>Trebuchet MS</vt:lpstr>
      <vt:lpstr>Wingdings</vt:lpstr>
      <vt:lpstr>Wingdings 2</vt:lpstr>
      <vt:lpstr>Opulent</vt:lpstr>
      <vt:lpstr>DOMESTIC AND INTER-COUNTRY ADOPTION</vt:lpstr>
      <vt:lpstr>Definition of adoption</vt:lpstr>
      <vt:lpstr>PowerPoint Presentation</vt:lpstr>
      <vt:lpstr>PowerPoint Presentation</vt:lpstr>
      <vt:lpstr>Distinction between Domestic and inter-country adoption</vt:lpstr>
      <vt:lpstr>PowerPoint Presentation</vt:lpstr>
      <vt:lpstr>PowerPoint Presentation</vt:lpstr>
      <vt:lpstr>Who may adopt under Domestic adoption?</vt:lpstr>
      <vt:lpstr>Who may adopt under Domestic adoption?</vt:lpstr>
      <vt:lpstr>Who may adopt under inter- country adoption?</vt:lpstr>
      <vt:lpstr>PowerPoint Presentation</vt:lpstr>
      <vt:lpstr>Who may adopt under inter- country adoption?</vt:lpstr>
      <vt:lpstr>PowerPoint Presentation</vt:lpstr>
      <vt:lpstr>PowerPoint Presentation</vt:lpstr>
      <vt:lpstr>PowerPoint Presentation</vt:lpstr>
      <vt:lpstr>PowerPoint Presentation</vt:lpstr>
      <vt:lpstr>PowerPoint Presentation</vt:lpstr>
      <vt:lpstr>What are the instances when an adoption may be rescinded?</vt:lpstr>
      <vt:lpstr>Is there a prescriptive period for such rescission?</vt:lpstr>
      <vt:lpstr>What are the effects of adoption rescission? </vt:lpstr>
      <vt:lpstr>What are the effects of adoption?</vt:lpstr>
      <vt:lpstr>PowerPoint Presentation</vt:lpstr>
      <vt:lpstr>Badua v. CA, GR No 105625 </vt:lpstr>
      <vt:lpstr>PowerPoint Presentation</vt:lpstr>
      <vt:lpstr>PowerPoint Presentation</vt:lpstr>
    </vt:vector>
  </TitlesOfParts>
  <Company>Grizli777</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Special administrator</dc:title>
  <dc:creator>pc</dc:creator>
  <cp:lastModifiedBy>PC-4</cp:lastModifiedBy>
  <cp:revision>84</cp:revision>
  <dcterms:created xsi:type="dcterms:W3CDTF">2015-12-09T05:32:36Z</dcterms:created>
  <dcterms:modified xsi:type="dcterms:W3CDTF">2016-03-14T10:20:47Z</dcterms:modified>
</cp:coreProperties>
</file>