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3F299A-C1EE-41DB-811B-63F10E174DBB}"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3F299A-C1EE-41DB-811B-63F10E174DBB}"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3F299A-C1EE-41DB-811B-63F10E174DBB}"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3F299A-C1EE-41DB-811B-63F10E174DBB}"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3F299A-C1EE-41DB-811B-63F10E174DBB}" type="datetimeFigureOut">
              <a:rPr lang="en-US" smtClean="0"/>
              <a:pPr/>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3F299A-C1EE-41DB-811B-63F10E174DBB}" type="datetimeFigureOut">
              <a:rPr lang="en-US" smtClean="0"/>
              <a:pPr/>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3F299A-C1EE-41DB-811B-63F10E174DBB}" type="datetimeFigureOut">
              <a:rPr lang="en-US" smtClean="0"/>
              <a:pPr/>
              <a:t>2/25/2016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3F299A-C1EE-41DB-811B-63F10E174DBB}" type="datetimeFigureOut">
              <a:rPr lang="en-US" smtClean="0"/>
              <a:pPr/>
              <a:t>2/25/2016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3F299A-C1EE-41DB-811B-63F10E174DBB}" type="datetimeFigureOut">
              <a:rPr lang="en-US" smtClean="0"/>
              <a:pPr/>
              <a:t>2/25/2016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3F299A-C1EE-41DB-811B-63F10E174DBB}" type="datetimeFigureOut">
              <a:rPr lang="en-US" smtClean="0"/>
              <a:pPr/>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3F299A-C1EE-41DB-811B-63F10E174DBB}" type="datetimeFigureOut">
              <a:rPr lang="en-US" smtClean="0"/>
              <a:pPr/>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3C40D-B830-4201-8BC1-5F2CFE3605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3F299A-C1EE-41DB-811B-63F10E174DBB}" type="datetimeFigureOut">
              <a:rPr lang="en-US" smtClean="0"/>
              <a:pPr/>
              <a:t>2/25/2016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3C40D-B830-4201-8BC1-5F2CFE3605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RULE 93</a:t>
            </a:r>
            <a:endParaRPr lang="en-US" dirty="0"/>
          </a:p>
        </p:txBody>
      </p:sp>
      <p:sp>
        <p:nvSpPr>
          <p:cNvPr id="3" name="Subtitle 2"/>
          <p:cNvSpPr>
            <a:spLocks noGrp="1"/>
          </p:cNvSpPr>
          <p:nvPr>
            <p:ph type="subTitle" idx="1"/>
          </p:nvPr>
        </p:nvSpPr>
        <p:spPr/>
        <p:txBody>
          <a:bodyPr/>
          <a:lstStyle/>
          <a:p>
            <a:r>
              <a:rPr lang="en-US" dirty="0" smtClean="0"/>
              <a:t>GENERAL GUARDIANS &amp; GUARDIANSHIP</a:t>
            </a:r>
          </a:p>
          <a:p>
            <a:r>
              <a:rPr lang="en-US" dirty="0" smtClean="0"/>
              <a:t>APPOINTMENT OF GUARDIANS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9144000" cy="5940088"/>
          </a:xfrm>
          <a:prstGeom prst="rect">
            <a:avLst/>
          </a:prstGeom>
          <a:noFill/>
        </p:spPr>
        <p:txBody>
          <a:bodyPr wrap="square" rtlCol="0">
            <a:spAutoFit/>
          </a:bodyPr>
          <a:lstStyle/>
          <a:p>
            <a:r>
              <a:rPr lang="en-US" sz="2000" b="1" dirty="0" smtClean="0"/>
              <a:t>Sec. 7 	Parents as guardian </a:t>
            </a:r>
          </a:p>
          <a:p>
            <a:r>
              <a:rPr lang="en-US" sz="2000" dirty="0" smtClean="0"/>
              <a:t>	This rule may be deemed to have been modified by the following provision of the Family Code,</a:t>
            </a:r>
          </a:p>
          <a:p>
            <a:r>
              <a:rPr lang="en-US" sz="2000" dirty="0" smtClean="0"/>
              <a:t>	Art. 225 The father and mother shall jointly exercise legal guardianship over the property </a:t>
            </a:r>
            <a:r>
              <a:rPr lang="en-US" sz="2000" dirty="0" err="1" smtClean="0"/>
              <a:t>unemancipated</a:t>
            </a:r>
            <a:r>
              <a:rPr lang="en-US" sz="2000" dirty="0" smtClean="0"/>
              <a:t> common child without the necessity of a court appointment, in case of disagreement the father’s decision shall prevail unless there is a judicial order to the contrary.</a:t>
            </a:r>
          </a:p>
          <a:p>
            <a:endParaRPr lang="en-US" sz="2000" dirty="0" smtClean="0"/>
          </a:p>
          <a:p>
            <a:r>
              <a:rPr lang="en-US" sz="2000" b="1" dirty="0" smtClean="0"/>
              <a:t>Art. 220 The parents and those exercising parental authority shall with respect to their </a:t>
            </a:r>
            <a:r>
              <a:rPr lang="en-US" sz="2000" b="1" dirty="0" err="1" smtClean="0"/>
              <a:t>unemancipated</a:t>
            </a:r>
            <a:r>
              <a:rPr lang="en-US" sz="2000" b="1" dirty="0" smtClean="0"/>
              <a:t> children or wards has the following rights and duties</a:t>
            </a:r>
          </a:p>
          <a:p>
            <a:endParaRPr lang="en-US" sz="2000" dirty="0" smtClean="0"/>
          </a:p>
          <a:p>
            <a:r>
              <a:rPr lang="en-US" sz="2000" dirty="0" smtClean="0"/>
              <a:t>	1. to keep them in their company, to support , educate and instruct them </a:t>
            </a:r>
            <a:r>
              <a:rPr lang="en-US" sz="2000" dirty="0" err="1" smtClean="0"/>
              <a:t>ny</a:t>
            </a:r>
            <a:r>
              <a:rPr lang="en-US" sz="2000" dirty="0" smtClean="0"/>
              <a:t> 	right precept and good example and to provide for their upbringing in keeping 	with their means.</a:t>
            </a:r>
          </a:p>
          <a:p>
            <a:r>
              <a:rPr lang="en-US" sz="2000" dirty="0" smtClean="0"/>
              <a:t>	2. to give them love and affection, advice and counsel, companionship and 	understanding.</a:t>
            </a:r>
          </a:p>
          <a:p>
            <a:r>
              <a:rPr lang="en-US" sz="2000" dirty="0" smtClean="0"/>
              <a:t>	3. to enhance, protect, preserve and maintain their physical and mental 	health at all times.</a:t>
            </a:r>
          </a:p>
          <a:p>
            <a:r>
              <a:rPr lang="en-US" sz="2000" dirty="0" smtClean="0"/>
              <a:t>	4. to represent them in all matters affecting their interest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9144000" cy="5016758"/>
          </a:xfrm>
          <a:prstGeom prst="rect">
            <a:avLst/>
          </a:prstGeom>
          <a:noFill/>
        </p:spPr>
        <p:txBody>
          <a:bodyPr wrap="square" rtlCol="0">
            <a:spAutoFit/>
          </a:bodyPr>
          <a:lstStyle/>
          <a:p>
            <a:r>
              <a:rPr lang="en-US" dirty="0" smtClean="0"/>
              <a:t>	 </a:t>
            </a:r>
            <a:r>
              <a:rPr lang="en-US" sz="2000" dirty="0" smtClean="0"/>
              <a:t>5. to demand from them respect and obedience.</a:t>
            </a:r>
          </a:p>
          <a:p>
            <a:r>
              <a:rPr lang="en-US" sz="2000" dirty="0" smtClean="0"/>
              <a:t>	6. to impose discipline on them as may be required under the circumstances</a:t>
            </a:r>
          </a:p>
          <a:p>
            <a:r>
              <a:rPr lang="en-US" sz="2000" dirty="0" smtClean="0"/>
              <a:t>	7.and to perform such other duties as are imposed by law upon parents and 	guardians.</a:t>
            </a:r>
          </a:p>
          <a:p>
            <a:endParaRPr lang="en-US" sz="2000" dirty="0" smtClean="0"/>
          </a:p>
          <a:p>
            <a:r>
              <a:rPr lang="en-US" sz="2000" b="1" dirty="0" smtClean="0"/>
              <a:t>Natural guardian cannot disposed the property of the child.</a:t>
            </a:r>
          </a:p>
          <a:p>
            <a:endParaRPr lang="en-US" sz="2000" dirty="0" smtClean="0"/>
          </a:p>
          <a:p>
            <a:r>
              <a:rPr lang="en-US" sz="2000" dirty="0" smtClean="0"/>
              <a:t>	The father or mother, as </a:t>
            </a:r>
            <a:r>
              <a:rPr lang="en-US" sz="2000" dirty="0" smtClean="0"/>
              <a:t>the natural </a:t>
            </a:r>
            <a:r>
              <a:rPr lang="en-US" sz="2000" dirty="0" smtClean="0"/>
              <a:t>guardian of the minor under parental authority, does not have the power to dispose or encumber the property of the latter, such power is granted by law only to a judicial guardian of the ward’s property.</a:t>
            </a:r>
          </a:p>
          <a:p>
            <a:endParaRPr lang="en-US" sz="2000" dirty="0" smtClean="0"/>
          </a:p>
          <a:p>
            <a:r>
              <a:rPr lang="en-US" sz="2000" dirty="0" smtClean="0"/>
              <a:t>The disposal of minor’s property by the parents as natural guardian is null and void, having been done without power and authority. It is therefore not binding and enforceable against subsequent owners of the said property who acquired the same for value, even if the latter had notice or knowledge of such transaction prior to the acquisition of said property.</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90600"/>
            <a:ext cx="9144000" cy="3170099"/>
          </a:xfrm>
          <a:prstGeom prst="rect">
            <a:avLst/>
          </a:prstGeom>
          <a:noFill/>
        </p:spPr>
        <p:txBody>
          <a:bodyPr wrap="square" rtlCol="0">
            <a:spAutoFit/>
          </a:bodyPr>
          <a:lstStyle/>
          <a:p>
            <a:r>
              <a:rPr lang="en-US" b="1" dirty="0" smtClean="0"/>
              <a:t>   </a:t>
            </a:r>
            <a:r>
              <a:rPr lang="en-US" sz="2000" b="1" dirty="0" smtClean="0"/>
              <a:t>Sec. 8  Service of judgment </a:t>
            </a:r>
            <a:r>
              <a:rPr lang="en-US" sz="2000" dirty="0" smtClean="0"/>
              <a:t>– final orders or judgments under this rule shall be served upon the registrar of the municipality or city where the minor or incompetent </a:t>
            </a:r>
            <a:r>
              <a:rPr lang="en-US" sz="2000" dirty="0" err="1" smtClean="0"/>
              <a:t>prsons</a:t>
            </a:r>
            <a:r>
              <a:rPr lang="en-US" sz="2000" dirty="0" smtClean="0"/>
              <a:t> resides or where his property or part thereof is situated.</a:t>
            </a:r>
          </a:p>
          <a:p>
            <a:endParaRPr lang="en-US" sz="2000" dirty="0" smtClean="0"/>
          </a:p>
          <a:p>
            <a:endParaRPr lang="en-US" sz="2000" dirty="0" smtClean="0"/>
          </a:p>
          <a:p>
            <a:r>
              <a:rPr lang="en-US" sz="2000" b="1" dirty="0" smtClean="0"/>
              <a:t>Under Art. 409 of the NCC</a:t>
            </a:r>
            <a:r>
              <a:rPr lang="en-US" sz="2000" dirty="0" smtClean="0"/>
              <a:t>, it is provided that in cases of legal separation, adoption, naturalization and other judicial orders mentioned in the preceding art, it shall be the duty of the Clerk of Court who issued the decree to ascertain whether the same has been registered and if this has not been done , to send copy of the said decree to civil registry of the city or municipality where the court is functioning.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5724644"/>
          </a:xfrm>
          <a:prstGeom prst="rect">
            <a:avLst/>
          </a:prstGeom>
          <a:noFill/>
        </p:spPr>
        <p:txBody>
          <a:bodyPr wrap="square" rtlCol="0">
            <a:spAutoFit/>
          </a:bodyPr>
          <a:lstStyle/>
          <a:p>
            <a:r>
              <a:rPr lang="en-US" sz="2400" dirty="0" smtClean="0"/>
              <a:t>SEC. 1  WHO MAY PETITION FOR APPOINTMENT OF GUARDIAN FOR RESIDENT</a:t>
            </a:r>
          </a:p>
          <a:p>
            <a:endParaRPr lang="en-US" dirty="0"/>
          </a:p>
          <a:p>
            <a:r>
              <a:rPr lang="en-US" dirty="0" smtClean="0"/>
              <a:t>	</a:t>
            </a:r>
            <a:r>
              <a:rPr lang="en-US" sz="2000" dirty="0" smtClean="0"/>
              <a:t>- any relative(</a:t>
            </a:r>
            <a:r>
              <a:rPr lang="en-US" sz="2000" b="1" dirty="0" smtClean="0"/>
              <a:t>AM no.03-02-05 SC everyone within 4</a:t>
            </a:r>
            <a:r>
              <a:rPr lang="en-US" sz="2000" b="1" baseline="30000" dirty="0" smtClean="0"/>
              <a:t>th</a:t>
            </a:r>
            <a:r>
              <a:rPr lang="en-US" sz="2000" b="1" dirty="0" smtClean="0"/>
              <a:t> civil degree)</a:t>
            </a:r>
          </a:p>
          <a:p>
            <a:r>
              <a:rPr lang="en-US" sz="2000" dirty="0"/>
              <a:t>	</a:t>
            </a:r>
            <a:r>
              <a:rPr lang="en-US" sz="2000" dirty="0" smtClean="0"/>
              <a:t>-friend or</a:t>
            </a:r>
          </a:p>
          <a:p>
            <a:r>
              <a:rPr lang="en-US" sz="2000" dirty="0"/>
              <a:t>	</a:t>
            </a:r>
            <a:r>
              <a:rPr lang="en-US" sz="2000" dirty="0" smtClean="0"/>
              <a:t>- other person on behalf of a resident minor or incompetent who has no </a:t>
            </a:r>
          </a:p>
          <a:p>
            <a:r>
              <a:rPr lang="en-US" sz="2000" dirty="0"/>
              <a:t>	</a:t>
            </a:r>
            <a:r>
              <a:rPr lang="en-US" sz="2000" dirty="0" smtClean="0"/>
              <a:t>parent or lawful guardian </a:t>
            </a:r>
          </a:p>
          <a:p>
            <a:r>
              <a:rPr lang="en-US" sz="2000" dirty="0"/>
              <a:t>	</a:t>
            </a:r>
            <a:r>
              <a:rPr lang="en-US" sz="2000" dirty="0" smtClean="0"/>
              <a:t>- or the minor himself if fourteen years of age or over</a:t>
            </a:r>
          </a:p>
          <a:p>
            <a:endParaRPr lang="en-US" sz="2000" dirty="0"/>
          </a:p>
          <a:p>
            <a:r>
              <a:rPr lang="en-US" sz="2000" dirty="0" smtClean="0"/>
              <a:t>An officer of the Federal Administration of the US in the Philippines may also file a petition in favor of a ward thereof.</a:t>
            </a:r>
          </a:p>
          <a:p>
            <a:endParaRPr lang="en-US" sz="2000" dirty="0"/>
          </a:p>
          <a:p>
            <a:r>
              <a:rPr lang="en-US" sz="2000" dirty="0" smtClean="0"/>
              <a:t>The Director of Health in favor of an insane person who should hospitalized or in favor of an isolated leper.</a:t>
            </a:r>
          </a:p>
          <a:p>
            <a:endParaRPr lang="en-US" sz="2000" dirty="0"/>
          </a:p>
          <a:p>
            <a:endParaRPr lang="en-US" sz="2000" dirty="0" smtClean="0"/>
          </a:p>
          <a:p>
            <a:r>
              <a:rPr lang="en-US" sz="2000" dirty="0" smtClean="0"/>
              <a:t>Art. 222 of the FC- The Court may appoint a guardian of the child’s property or a guardian ad </a:t>
            </a:r>
            <a:r>
              <a:rPr lang="en-US" sz="2000" dirty="0" err="1" smtClean="0"/>
              <a:t>litem</a:t>
            </a:r>
            <a:r>
              <a:rPr lang="en-US" sz="2000" dirty="0" smtClean="0"/>
              <a:t> when the best interest of the child so require</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5940088"/>
          </a:xfrm>
          <a:prstGeom prst="rect">
            <a:avLst/>
          </a:prstGeom>
          <a:noFill/>
        </p:spPr>
        <p:txBody>
          <a:bodyPr wrap="square" rtlCol="0">
            <a:spAutoFit/>
          </a:bodyPr>
          <a:lstStyle/>
          <a:p>
            <a:r>
              <a:rPr lang="en-US" sz="2000" dirty="0" smtClean="0"/>
              <a:t>Art. 223 of the FC – The parents or in their absence or incapacity, the individual entity or institution exercising parental authority may petition the proper court of the place where the child resides for an order providing for the disciplinary measure over the child.</a:t>
            </a:r>
          </a:p>
          <a:p>
            <a:r>
              <a:rPr lang="en-US" sz="2000" dirty="0"/>
              <a:t>	</a:t>
            </a:r>
            <a:r>
              <a:rPr lang="en-US" sz="2000" dirty="0" smtClean="0"/>
              <a:t>The child shall be entitled to the assistance of counsel either of his choice or appointed by the court, and a summary hearing shall be conducted wherein the petitioner and the child shall be heard.</a:t>
            </a:r>
          </a:p>
          <a:p>
            <a:r>
              <a:rPr lang="en-US" sz="2000" dirty="0"/>
              <a:t>	</a:t>
            </a:r>
            <a:r>
              <a:rPr lang="en-US" sz="2000" dirty="0" smtClean="0"/>
              <a:t>However if in the same proceeding, the court’s finds the petitioner at fault, irrespective of the merits of the petition, or when the circumstances so warrant, the court may also order the deprivation of parental authority or adopt such other measures as it may deem just and proper.</a:t>
            </a:r>
          </a:p>
          <a:p>
            <a:endParaRPr lang="en-US" sz="2000" dirty="0"/>
          </a:p>
          <a:p>
            <a:r>
              <a:rPr lang="en-US" sz="2000" dirty="0" smtClean="0"/>
              <a:t>Art. 226 The property of the </a:t>
            </a:r>
            <a:r>
              <a:rPr lang="en-US" sz="2000" dirty="0" err="1" smtClean="0"/>
              <a:t>unemancipated</a:t>
            </a:r>
            <a:r>
              <a:rPr lang="en-US" sz="2000" dirty="0" smtClean="0"/>
              <a:t> child earned or acquired with his work or industry or by onerous, or gratuitous  title shall belong to the child in ownership and shall devoted exclusively to the latter’s support and education, unless the title or transfer provide otherwise.</a:t>
            </a:r>
          </a:p>
          <a:p>
            <a:r>
              <a:rPr lang="en-US" sz="2000" dirty="0"/>
              <a:t>	</a:t>
            </a:r>
            <a:r>
              <a:rPr lang="en-US" sz="2000" dirty="0" smtClean="0"/>
              <a:t>The right of the parents over the fruits and income of the child’s property shall be limited primarily to the child’s support and secondarily to the collective daily needs of the family. </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57200"/>
            <a:ext cx="9144000" cy="5940088"/>
          </a:xfrm>
          <a:prstGeom prst="rect">
            <a:avLst/>
          </a:prstGeom>
          <a:noFill/>
        </p:spPr>
        <p:txBody>
          <a:bodyPr wrap="square" rtlCol="0">
            <a:spAutoFit/>
          </a:bodyPr>
          <a:lstStyle/>
          <a:p>
            <a:r>
              <a:rPr lang="en-US" sz="2000" dirty="0" smtClean="0"/>
              <a:t>Sec. 2 Contents of Petition- a petition for the appointment of general guardian must show, so far as known to the petitioner.</a:t>
            </a:r>
          </a:p>
          <a:p>
            <a:endParaRPr lang="en-US" sz="2000" dirty="0"/>
          </a:p>
          <a:p>
            <a:r>
              <a:rPr lang="en-US" sz="2000" dirty="0" smtClean="0"/>
              <a:t>	-the jurisdictional facts( the minority or incompetency of the person, </a:t>
            </a:r>
          </a:p>
          <a:p>
            <a:r>
              <a:rPr lang="en-US" sz="2000" dirty="0"/>
              <a:t>	</a:t>
            </a:r>
            <a:r>
              <a:rPr lang="en-US" sz="2000" dirty="0" smtClean="0"/>
              <a:t>			his domicile)</a:t>
            </a:r>
          </a:p>
          <a:p>
            <a:r>
              <a:rPr lang="en-US" sz="2000" dirty="0"/>
              <a:t>	</a:t>
            </a:r>
            <a:r>
              <a:rPr lang="en-US" sz="2000" dirty="0" smtClean="0"/>
              <a:t>- the minority or incompetency rendering the appointment necessary or 	convenient.</a:t>
            </a:r>
          </a:p>
          <a:p>
            <a:r>
              <a:rPr lang="en-US" sz="2000" dirty="0"/>
              <a:t>	</a:t>
            </a:r>
            <a:r>
              <a:rPr lang="en-US" sz="2000" dirty="0" smtClean="0"/>
              <a:t>- the name, ages and residences of the relatives of the minor or incompetent</a:t>
            </a:r>
          </a:p>
          <a:p>
            <a:r>
              <a:rPr lang="en-US" sz="2000" dirty="0"/>
              <a:t>	</a:t>
            </a:r>
            <a:r>
              <a:rPr lang="en-US" sz="2000" dirty="0" smtClean="0"/>
              <a:t>and of the persons having him in their care.</a:t>
            </a:r>
          </a:p>
          <a:p>
            <a:r>
              <a:rPr lang="en-US" sz="2000" dirty="0"/>
              <a:t>	</a:t>
            </a:r>
            <a:r>
              <a:rPr lang="en-US" sz="2000" dirty="0" smtClean="0"/>
              <a:t>- the probable value and character of his estate.</a:t>
            </a:r>
          </a:p>
          <a:p>
            <a:r>
              <a:rPr lang="en-US" sz="2000" dirty="0"/>
              <a:t>	</a:t>
            </a:r>
            <a:r>
              <a:rPr lang="en-US" sz="2000" dirty="0" smtClean="0"/>
              <a:t>- the name of the person for whom letters or guardianship are prayed.</a:t>
            </a:r>
          </a:p>
          <a:p>
            <a:endParaRPr lang="en-US" sz="2000" dirty="0"/>
          </a:p>
          <a:p>
            <a:r>
              <a:rPr lang="en-US" sz="2000" dirty="0" smtClean="0"/>
              <a:t>The petition shall be verified, but no defect in the petition or verification shall render void the issuance of letters or guardianship.</a:t>
            </a:r>
          </a:p>
          <a:p>
            <a:endParaRPr lang="en-US" sz="2000" dirty="0"/>
          </a:p>
          <a:p>
            <a:r>
              <a:rPr lang="en-US" sz="2000" dirty="0" smtClean="0"/>
              <a:t>Certain jurisdictional facts may be dispensed with.</a:t>
            </a:r>
          </a:p>
          <a:p>
            <a:r>
              <a:rPr lang="en-US" sz="2000" dirty="0"/>
              <a:t>	</a:t>
            </a:r>
            <a:r>
              <a:rPr lang="en-US" sz="2000" dirty="0" smtClean="0"/>
              <a:t>The name, ages and residences of the minor’s relatives may not be necessary when the petition was filed by the minor’s great grandmother, grandaunt and granduncles with the written consent of her widowed father.</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9144000" cy="5632311"/>
          </a:xfrm>
          <a:prstGeom prst="rect">
            <a:avLst/>
          </a:prstGeom>
          <a:noFill/>
        </p:spPr>
        <p:txBody>
          <a:bodyPr wrap="square" rtlCol="0">
            <a:spAutoFit/>
          </a:bodyPr>
          <a:lstStyle/>
          <a:p>
            <a:r>
              <a:rPr lang="en-US" sz="2000" b="1" dirty="0" smtClean="0"/>
              <a:t> Effect of defect in the petition</a:t>
            </a:r>
          </a:p>
          <a:p>
            <a:r>
              <a:rPr lang="en-US" sz="2000" dirty="0"/>
              <a:t>	</a:t>
            </a:r>
            <a:r>
              <a:rPr lang="en-US" sz="2000" dirty="0" smtClean="0"/>
              <a:t>The Family code and the rule expressly provide that no defect in the petition or verification shall render the issuance of letters of guardianship.</a:t>
            </a:r>
          </a:p>
          <a:p>
            <a:endParaRPr lang="en-US" sz="2000" dirty="0"/>
          </a:p>
          <a:p>
            <a:r>
              <a:rPr lang="en-US" sz="2000" b="1" dirty="0" smtClean="0"/>
              <a:t>Section 3. Court to set time for hearing, notice thereof.</a:t>
            </a:r>
          </a:p>
          <a:p>
            <a:endParaRPr lang="en-US" sz="2000" dirty="0"/>
          </a:p>
          <a:p>
            <a:r>
              <a:rPr lang="en-US" sz="2000" dirty="0" smtClean="0"/>
              <a:t>Notice of application and hearing of the petition shall be served by the Court to:</a:t>
            </a:r>
          </a:p>
          <a:p>
            <a:r>
              <a:rPr lang="en-US" sz="2000" dirty="0"/>
              <a:t>	</a:t>
            </a:r>
            <a:r>
              <a:rPr lang="en-US" sz="2000" dirty="0" smtClean="0"/>
              <a:t>-the person mentioned in the petition residing in the Philippines and</a:t>
            </a:r>
          </a:p>
          <a:p>
            <a:r>
              <a:rPr lang="en-US" sz="2000" dirty="0"/>
              <a:t>	</a:t>
            </a:r>
            <a:r>
              <a:rPr lang="en-US" sz="2000" dirty="0" smtClean="0"/>
              <a:t>- the minor himself if above 14 years of age and the incompetent himself.</a:t>
            </a:r>
          </a:p>
          <a:p>
            <a:endParaRPr lang="en-US" sz="2000" dirty="0"/>
          </a:p>
          <a:p>
            <a:r>
              <a:rPr lang="en-US" sz="2000" dirty="0" smtClean="0"/>
              <a:t>A statutory requirement as to the giving of notice ordinarily is deemed to be mandatory and should be strictly complied with. The effect of failure to notify an alleged insane person, where such notice is required renders the appointment void and subject to collateral attack.</a:t>
            </a:r>
          </a:p>
          <a:p>
            <a:r>
              <a:rPr lang="en-US" sz="2000" dirty="0"/>
              <a:t>	</a:t>
            </a:r>
            <a:r>
              <a:rPr lang="en-US" sz="2000" dirty="0" smtClean="0"/>
              <a:t>Service of the notice upon the minor if above 14 years of age or upon the incompetent, is jurisdictional without such notice the Court acquired no jurisdiction to appoint a guardian. ( Martin Nay </a:t>
            </a:r>
            <a:r>
              <a:rPr lang="en-US" sz="2000" dirty="0" err="1" smtClean="0"/>
              <a:t>vs</a:t>
            </a:r>
            <a:r>
              <a:rPr lang="en-US" sz="2000" dirty="0" smtClean="0"/>
              <a:t> Lorenzo et. Al  Gr. No. L-23376  April 1, 1972)</a:t>
            </a:r>
          </a:p>
          <a:p>
            <a:r>
              <a:rPr lang="en-US" sz="2000" dirty="0" smtClean="0"/>
              <a:t>	</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838200"/>
            <a:ext cx="9144000" cy="400110"/>
          </a:xfrm>
          <a:prstGeom prst="rect">
            <a:avLst/>
          </a:prstGeom>
          <a:noFill/>
        </p:spPr>
        <p:txBody>
          <a:bodyPr wrap="square" rtlCol="0">
            <a:spAutoFit/>
          </a:bodyPr>
          <a:lstStyle/>
          <a:p>
            <a:endParaRPr lang="en-US" sz="2000"/>
          </a:p>
        </p:txBody>
      </p:sp>
      <p:sp>
        <p:nvSpPr>
          <p:cNvPr id="3" name="TextBox 2"/>
          <p:cNvSpPr txBox="1"/>
          <p:nvPr/>
        </p:nvSpPr>
        <p:spPr>
          <a:xfrm>
            <a:off x="0" y="838200"/>
            <a:ext cx="9144000" cy="5940088"/>
          </a:xfrm>
          <a:prstGeom prst="rect">
            <a:avLst/>
          </a:prstGeom>
          <a:noFill/>
        </p:spPr>
        <p:txBody>
          <a:bodyPr wrap="square" rtlCol="0">
            <a:spAutoFit/>
          </a:bodyPr>
          <a:lstStyle/>
          <a:p>
            <a:r>
              <a:rPr lang="en-US" sz="2000" b="1" dirty="0" smtClean="0"/>
              <a:t>Sec. 4  Opposition to Petition</a:t>
            </a:r>
          </a:p>
          <a:p>
            <a:r>
              <a:rPr lang="en-US" sz="2000" dirty="0" smtClean="0"/>
              <a:t>	Any person may file a written opposition on the petition on the ground of majority of the alleged minor, competency of the alleged incompetent or unsuitability of the person whom letters are prayed for and may prayed that the petition be dismissed or that letters of guardianship be issue to himself or to any person named in the opposition.</a:t>
            </a:r>
          </a:p>
          <a:p>
            <a:r>
              <a:rPr lang="en-US" sz="2000" dirty="0" smtClean="0"/>
              <a:t>	  Nonetheless if the interested person is a creditor and mortgagee of the estate of the minor, he cannot be appointed guardian of the person and the property of the latter.</a:t>
            </a:r>
          </a:p>
          <a:p>
            <a:endParaRPr lang="en-US" sz="2000" dirty="0" smtClean="0"/>
          </a:p>
          <a:p>
            <a:r>
              <a:rPr lang="en-US" sz="2000" dirty="0" smtClean="0"/>
              <a:t>Opposition to the appointment of a person as a guardian ad </a:t>
            </a:r>
            <a:r>
              <a:rPr lang="en-US" sz="2000" dirty="0" err="1" smtClean="0"/>
              <a:t>litem</a:t>
            </a:r>
            <a:r>
              <a:rPr lang="en-US" sz="2000" dirty="0" smtClean="0"/>
              <a:t> should be first addressed to and resolved by the lower court and not for the first time on appeal.</a:t>
            </a:r>
          </a:p>
          <a:p>
            <a:endParaRPr lang="en-US" sz="2000" dirty="0" smtClean="0"/>
          </a:p>
          <a:p>
            <a:r>
              <a:rPr lang="en-US" sz="2000" b="1" dirty="0" smtClean="0"/>
              <a:t>Sec. 5 Hearing and order for letters to issue</a:t>
            </a:r>
          </a:p>
          <a:p>
            <a:r>
              <a:rPr lang="en-US" sz="2000" dirty="0" smtClean="0"/>
              <a:t>	At the hearing the alleged incompetent must be present if able to attend and it must be shown that the required notice has been given.</a:t>
            </a:r>
          </a:p>
          <a:p>
            <a:endParaRPr lang="en-US" sz="2000" dirty="0" smtClean="0"/>
          </a:p>
          <a:p>
            <a:r>
              <a:rPr lang="en-US" sz="2000" dirty="0" smtClean="0"/>
              <a:t>The issuance of letters is a matter particularly for the discretion of the appointing  Court and will not be reviewed by the appellate Court unless for clear error.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85800"/>
            <a:ext cx="9144000" cy="5632311"/>
          </a:xfrm>
          <a:prstGeom prst="rect">
            <a:avLst/>
          </a:prstGeom>
          <a:noFill/>
        </p:spPr>
        <p:txBody>
          <a:bodyPr wrap="square" rtlCol="0">
            <a:spAutoFit/>
          </a:bodyPr>
          <a:lstStyle/>
          <a:p>
            <a:r>
              <a:rPr lang="en-US" sz="2000" dirty="0" smtClean="0"/>
              <a:t> Quantum of evidence required for the issuance of letters  the court must have before it competent evidence which are clear and definite, demonstrating the facts necessary to sustain the order.</a:t>
            </a:r>
          </a:p>
          <a:p>
            <a:endParaRPr lang="en-US" sz="2000" dirty="0" smtClean="0"/>
          </a:p>
          <a:p>
            <a:r>
              <a:rPr lang="en-US" sz="2000" dirty="0" smtClean="0"/>
              <a:t> In determining the selection of a guardian the Court may consider the following:</a:t>
            </a:r>
          </a:p>
          <a:p>
            <a:r>
              <a:rPr lang="en-US" sz="2000" dirty="0" smtClean="0"/>
              <a:t>	</a:t>
            </a:r>
          </a:p>
          <a:p>
            <a:r>
              <a:rPr lang="en-US" sz="2000" dirty="0" smtClean="0"/>
              <a:t>	-financial situation,</a:t>
            </a:r>
          </a:p>
          <a:p>
            <a:r>
              <a:rPr lang="en-US" sz="2000" dirty="0" smtClean="0"/>
              <a:t>	-the physical condition and sound judgment</a:t>
            </a:r>
          </a:p>
          <a:p>
            <a:r>
              <a:rPr lang="en-US" sz="2000" dirty="0" smtClean="0"/>
              <a:t>	-prudence and trustworthiness, the morals, character and conduct</a:t>
            </a:r>
          </a:p>
          <a:p>
            <a:r>
              <a:rPr lang="en-US" sz="2000" dirty="0" smtClean="0"/>
              <a:t>	- the present and past history of the prospective appointee, </a:t>
            </a:r>
          </a:p>
          <a:p>
            <a:r>
              <a:rPr lang="en-US" sz="2000" dirty="0" smtClean="0"/>
              <a:t>	-as well as the probability of his being able to exercise the powers  and duties 	of a guardian for the full period. </a:t>
            </a:r>
          </a:p>
          <a:p>
            <a:endParaRPr lang="en-US" sz="2000" dirty="0" smtClean="0"/>
          </a:p>
          <a:p>
            <a:endParaRPr lang="en-US" sz="2000" dirty="0" smtClean="0"/>
          </a:p>
          <a:p>
            <a:r>
              <a:rPr lang="en-US" sz="2000" dirty="0" smtClean="0"/>
              <a:t>Contents of Order</a:t>
            </a:r>
          </a:p>
          <a:p>
            <a:r>
              <a:rPr lang="en-US" sz="2000" dirty="0" smtClean="0"/>
              <a:t>	the order issuing letters of guardianship should be sufficient in form and substance to invest the appointee with due authority and statutory requirements with respects to what shall be contained in the order must be complied with.</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85800"/>
            <a:ext cx="9144000" cy="5016758"/>
          </a:xfrm>
          <a:prstGeom prst="rect">
            <a:avLst/>
          </a:prstGeom>
          <a:noFill/>
        </p:spPr>
        <p:txBody>
          <a:bodyPr wrap="square" rtlCol="0">
            <a:spAutoFit/>
          </a:bodyPr>
          <a:lstStyle/>
          <a:p>
            <a:r>
              <a:rPr lang="en-US" sz="2000" dirty="0" smtClean="0"/>
              <a:t>A guardian is or becomes incompetent to serve the trust if he is;</a:t>
            </a:r>
          </a:p>
          <a:p>
            <a:endParaRPr lang="en-US" sz="2000" dirty="0" smtClean="0"/>
          </a:p>
          <a:p>
            <a:r>
              <a:rPr lang="en-US" sz="2000" dirty="0" smtClean="0"/>
              <a:t>	- so disqualified by mental incapacity</a:t>
            </a:r>
          </a:p>
          <a:p>
            <a:r>
              <a:rPr lang="en-US" sz="2000" dirty="0" smtClean="0"/>
              <a:t>	- convicted of a crime</a:t>
            </a:r>
          </a:p>
          <a:p>
            <a:r>
              <a:rPr lang="en-US" sz="2000" dirty="0" smtClean="0"/>
              <a:t>	- moral </a:t>
            </a:r>
            <a:r>
              <a:rPr lang="en-US" sz="2000" dirty="0" err="1" smtClean="0"/>
              <a:t>deliquency</a:t>
            </a:r>
            <a:r>
              <a:rPr lang="en-US" sz="2000" dirty="0" smtClean="0"/>
              <a:t> or physical disability as to be prevented form properly 	discharging the duties of his office.</a:t>
            </a:r>
          </a:p>
          <a:p>
            <a:endParaRPr lang="en-US" sz="2000" dirty="0" smtClean="0"/>
          </a:p>
          <a:p>
            <a:r>
              <a:rPr lang="en-US" sz="2000" dirty="0" smtClean="0"/>
              <a:t>A guardian , once appointed may be removed in case he becomes insane , or otherwise incapable of discharging his trust or unsuitable, or has wasted or mismanaged the estate or failed for thirty days after it is due to render an account or make return.</a:t>
            </a:r>
          </a:p>
          <a:p>
            <a:endParaRPr lang="en-US" sz="2000" dirty="0" smtClean="0"/>
          </a:p>
          <a:p>
            <a:r>
              <a:rPr lang="en-US" sz="2000" dirty="0" smtClean="0"/>
              <a:t>Finality of the appointment</a:t>
            </a:r>
          </a:p>
          <a:p>
            <a:r>
              <a:rPr lang="en-US" sz="2000" dirty="0" smtClean="0"/>
              <a:t>		the execution of the final judgment or order shall issue as a </a:t>
            </a:r>
            <a:r>
              <a:rPr lang="en-US" sz="2000" dirty="0" err="1" smtClean="0"/>
              <a:t>matterof</a:t>
            </a:r>
            <a:r>
              <a:rPr lang="en-US" sz="2000" dirty="0" smtClean="0"/>
              <a:t> right only upon the expiration of the period to appeal there from , if no appeal has been duly perfected.</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990600"/>
            <a:ext cx="9144000" cy="3785652"/>
          </a:xfrm>
          <a:prstGeom prst="rect">
            <a:avLst/>
          </a:prstGeom>
          <a:noFill/>
        </p:spPr>
        <p:txBody>
          <a:bodyPr wrap="square" rtlCol="0">
            <a:spAutoFit/>
          </a:bodyPr>
          <a:lstStyle/>
          <a:p>
            <a:r>
              <a:rPr lang="en-US" sz="2000" b="1" dirty="0" smtClean="0"/>
              <a:t>Sec. 6  When and how guardian for non resident appointed</a:t>
            </a:r>
          </a:p>
          <a:p>
            <a:endParaRPr lang="en-US" sz="2000" dirty="0" smtClean="0"/>
          </a:p>
          <a:p>
            <a:r>
              <a:rPr lang="en-US" sz="2000" dirty="0" smtClean="0"/>
              <a:t>	Jurisdiction of the Court over non-residents , a court of a state in which an incompetent has property has jurisdiction to appoint a guardian to his estate. Jurisdiction may be acquired by constructive service of notice by publication.</a:t>
            </a:r>
          </a:p>
          <a:p>
            <a:endParaRPr lang="en-US" sz="2000" dirty="0" smtClean="0"/>
          </a:p>
          <a:p>
            <a:r>
              <a:rPr lang="en-US" sz="2000" dirty="0" smtClean="0"/>
              <a:t>In one case it was hold that a person temporarily absent from the Philippines for the purpose of travelling abroad is not one who resides out of the Philippines.</a:t>
            </a:r>
          </a:p>
          <a:p>
            <a:endParaRPr lang="en-US" sz="2000" dirty="0" smtClean="0"/>
          </a:p>
          <a:p>
            <a:r>
              <a:rPr lang="en-US" sz="2000" b="1" dirty="0" smtClean="0"/>
              <a:t>Preference in appointment </a:t>
            </a:r>
            <a:r>
              <a:rPr lang="en-US" sz="2000" dirty="0" smtClean="0"/>
              <a:t>of a guardian will ordinarily given on the principles of comity, to a person already clothed with the authority of guardian in the minor’s own country or state.</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308</Words>
  <Application>Microsoft Office PowerPoint</Application>
  <PresentationFormat>On-screen Show (4:3)</PresentationFormat>
  <Paragraphs>112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RULE 93</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 93</dc:title>
  <dc:creator>toshiba</dc:creator>
  <cp:lastModifiedBy>toshiba</cp:lastModifiedBy>
  <cp:revision>39</cp:revision>
  <dcterms:created xsi:type="dcterms:W3CDTF">2016-01-18T03:26:33Z</dcterms:created>
  <dcterms:modified xsi:type="dcterms:W3CDTF">2016-02-25T18:08:36Z</dcterms:modified>
</cp:coreProperties>
</file>