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217E9D1E-B447-43AB-B34F-9651336651C3}" type="datetimeFigureOut">
              <a:rPr lang="en-US" smtClean="0"/>
              <a:pPr/>
              <a:t>11/30/2015</a:t>
            </a:fld>
            <a:endParaRPr lang="en-PH"/>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6CDB008-39EB-4864-A603-56F31F4C88A2}" type="slidenum">
              <a:rPr lang="en-PH" smtClean="0"/>
              <a:pPr/>
              <a:t>‹#›</a:t>
            </a:fld>
            <a:endParaRPr lang="en-PH"/>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P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7E9D1E-B447-43AB-B34F-9651336651C3}" type="datetimeFigureOut">
              <a:rPr lang="en-US" smtClean="0"/>
              <a:pPr/>
              <a:t>11/30/2015</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56CDB008-39EB-4864-A603-56F31F4C88A2}" type="slidenum">
              <a:rPr lang="en-PH" smtClean="0"/>
              <a:pPr/>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7E9D1E-B447-43AB-B34F-9651336651C3}" type="datetimeFigureOut">
              <a:rPr lang="en-US" smtClean="0"/>
              <a:pPr/>
              <a:t>11/30/2015</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56CDB008-39EB-4864-A603-56F31F4C88A2}" type="slidenum">
              <a:rPr lang="en-PH" smtClean="0"/>
              <a:pPr/>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7E9D1E-B447-43AB-B34F-9651336651C3}" type="datetimeFigureOut">
              <a:rPr lang="en-US" smtClean="0"/>
              <a:pPr/>
              <a:t>11/30/2015</a:t>
            </a:fld>
            <a:endParaRPr lang="en-PH"/>
          </a:p>
        </p:txBody>
      </p:sp>
      <p:sp>
        <p:nvSpPr>
          <p:cNvPr id="5" name="Footer Placeholder 4"/>
          <p:cNvSpPr>
            <a:spLocks noGrp="1"/>
          </p:cNvSpPr>
          <p:nvPr>
            <p:ph type="ftr" sz="quarter" idx="11"/>
          </p:nvPr>
        </p:nvSpPr>
        <p:spPr/>
        <p:txBody>
          <a:bodyPr/>
          <a:lstStyle>
            <a:extLst/>
          </a:lstStyle>
          <a:p>
            <a:endParaRPr lang="en-PH"/>
          </a:p>
        </p:txBody>
      </p:sp>
      <p:sp>
        <p:nvSpPr>
          <p:cNvPr id="6" name="Slide Number Placeholder 5"/>
          <p:cNvSpPr>
            <a:spLocks noGrp="1"/>
          </p:cNvSpPr>
          <p:nvPr>
            <p:ph type="sldNum" sz="quarter" idx="12"/>
          </p:nvPr>
        </p:nvSpPr>
        <p:spPr/>
        <p:txBody>
          <a:bodyPr/>
          <a:lstStyle>
            <a:extLst/>
          </a:lstStyle>
          <a:p>
            <a:fld id="{56CDB008-39EB-4864-A603-56F31F4C88A2}" type="slidenum">
              <a:rPr lang="en-PH" smtClean="0"/>
              <a:pPr/>
              <a:t>‹#›</a:t>
            </a:fld>
            <a:endParaRPr lang="en-P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217E9D1E-B447-43AB-B34F-9651336651C3}" type="datetimeFigureOut">
              <a:rPr lang="en-US" smtClean="0"/>
              <a:pPr/>
              <a:t>11/30/2015</a:t>
            </a:fld>
            <a:endParaRPr lang="en-PH"/>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6CDB008-39EB-4864-A603-56F31F4C88A2}" type="slidenum">
              <a:rPr lang="en-PH" smtClean="0"/>
              <a:pPr/>
              <a:t>‹#›</a:t>
            </a:fld>
            <a:endParaRPr lang="en-PH"/>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PH"/>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17E9D1E-B447-43AB-B34F-9651336651C3}" type="datetimeFigureOut">
              <a:rPr lang="en-US" smtClean="0"/>
              <a:pPr/>
              <a:t>11/30/2015</a:t>
            </a:fld>
            <a:endParaRPr lang="en-PH"/>
          </a:p>
        </p:txBody>
      </p:sp>
      <p:sp>
        <p:nvSpPr>
          <p:cNvPr id="6" name="Footer Placeholder 5"/>
          <p:cNvSpPr>
            <a:spLocks noGrp="1"/>
          </p:cNvSpPr>
          <p:nvPr>
            <p:ph type="ftr" sz="quarter" idx="11"/>
          </p:nvPr>
        </p:nvSpPr>
        <p:spPr/>
        <p:txBody>
          <a:bodyPr/>
          <a:lstStyle>
            <a:extLst/>
          </a:lstStyle>
          <a:p>
            <a:endParaRPr lang="en-PH"/>
          </a:p>
        </p:txBody>
      </p:sp>
      <p:sp>
        <p:nvSpPr>
          <p:cNvPr id="7" name="Slide Number Placeholder 6"/>
          <p:cNvSpPr>
            <a:spLocks noGrp="1"/>
          </p:cNvSpPr>
          <p:nvPr>
            <p:ph type="sldNum" sz="quarter" idx="12"/>
          </p:nvPr>
        </p:nvSpPr>
        <p:spPr>
          <a:xfrm>
            <a:off x="8641080" y="6514568"/>
            <a:ext cx="464288" cy="274320"/>
          </a:xfrm>
        </p:spPr>
        <p:txBody>
          <a:bodyPr/>
          <a:lstStyle>
            <a:extLst/>
          </a:lstStyle>
          <a:p>
            <a:fld id="{56CDB008-39EB-4864-A603-56F31F4C88A2}" type="slidenum">
              <a:rPr lang="en-PH" smtClean="0"/>
              <a:pPr/>
              <a:t>‹#›</a:t>
            </a:fld>
            <a:endParaRPr lang="en-PH"/>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17E9D1E-B447-43AB-B34F-9651336651C3}" type="datetimeFigureOut">
              <a:rPr lang="en-US" smtClean="0"/>
              <a:pPr/>
              <a:t>11/30/2015</a:t>
            </a:fld>
            <a:endParaRPr lang="en-PH"/>
          </a:p>
        </p:txBody>
      </p:sp>
      <p:sp>
        <p:nvSpPr>
          <p:cNvPr id="8" name="Footer Placeholder 7"/>
          <p:cNvSpPr>
            <a:spLocks noGrp="1"/>
          </p:cNvSpPr>
          <p:nvPr>
            <p:ph type="ftr" sz="quarter" idx="11"/>
          </p:nvPr>
        </p:nvSpPr>
        <p:spPr/>
        <p:txBody>
          <a:bodyPr/>
          <a:lstStyle>
            <a:extLst/>
          </a:lstStyle>
          <a:p>
            <a:endParaRPr lang="en-PH"/>
          </a:p>
        </p:txBody>
      </p:sp>
      <p:sp>
        <p:nvSpPr>
          <p:cNvPr id="9" name="Slide Number Placeholder 8"/>
          <p:cNvSpPr>
            <a:spLocks noGrp="1"/>
          </p:cNvSpPr>
          <p:nvPr>
            <p:ph type="sldNum" sz="quarter" idx="12"/>
          </p:nvPr>
        </p:nvSpPr>
        <p:spPr>
          <a:xfrm>
            <a:off x="8641080" y="6514568"/>
            <a:ext cx="464288" cy="274320"/>
          </a:xfrm>
        </p:spPr>
        <p:txBody>
          <a:bodyPr/>
          <a:lstStyle>
            <a:extLst/>
          </a:lstStyle>
          <a:p>
            <a:fld id="{56CDB008-39EB-4864-A603-56F31F4C88A2}" type="slidenum">
              <a:rPr lang="en-PH" smtClean="0"/>
              <a:pPr/>
              <a:t>‹#›</a:t>
            </a:fld>
            <a:endParaRPr lang="en-P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17E9D1E-B447-43AB-B34F-9651336651C3}" type="datetimeFigureOut">
              <a:rPr lang="en-US" smtClean="0"/>
              <a:pPr/>
              <a:t>11/30/2015</a:t>
            </a:fld>
            <a:endParaRPr lang="en-PH"/>
          </a:p>
        </p:txBody>
      </p:sp>
      <p:sp>
        <p:nvSpPr>
          <p:cNvPr id="4" name="Footer Placeholder 3"/>
          <p:cNvSpPr>
            <a:spLocks noGrp="1"/>
          </p:cNvSpPr>
          <p:nvPr>
            <p:ph type="ftr" sz="quarter" idx="11"/>
          </p:nvPr>
        </p:nvSpPr>
        <p:spPr/>
        <p:txBody>
          <a:bodyPr/>
          <a:lstStyle>
            <a:extLst/>
          </a:lstStyle>
          <a:p>
            <a:endParaRPr lang="en-PH"/>
          </a:p>
        </p:txBody>
      </p:sp>
      <p:sp>
        <p:nvSpPr>
          <p:cNvPr id="5" name="Slide Number Placeholder 4"/>
          <p:cNvSpPr>
            <a:spLocks noGrp="1"/>
          </p:cNvSpPr>
          <p:nvPr>
            <p:ph type="sldNum" sz="quarter" idx="12"/>
          </p:nvPr>
        </p:nvSpPr>
        <p:spPr/>
        <p:txBody>
          <a:bodyPr/>
          <a:lstStyle>
            <a:extLst/>
          </a:lstStyle>
          <a:p>
            <a:fld id="{56CDB008-39EB-4864-A603-56F31F4C88A2}" type="slidenum">
              <a:rPr lang="en-PH" smtClean="0"/>
              <a:pPr/>
              <a:t>‹#›</a:t>
            </a:fld>
            <a:endParaRPr lang="en-PH"/>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17E9D1E-B447-43AB-B34F-9651336651C3}" type="datetimeFigureOut">
              <a:rPr lang="en-US" smtClean="0"/>
              <a:pPr/>
              <a:t>11/30/2015</a:t>
            </a:fld>
            <a:endParaRPr lang="en-PH"/>
          </a:p>
        </p:txBody>
      </p:sp>
      <p:sp>
        <p:nvSpPr>
          <p:cNvPr id="3" name="Footer Placeholder 2"/>
          <p:cNvSpPr>
            <a:spLocks noGrp="1"/>
          </p:cNvSpPr>
          <p:nvPr>
            <p:ph type="ftr" sz="quarter" idx="11"/>
          </p:nvPr>
        </p:nvSpPr>
        <p:spPr/>
        <p:txBody>
          <a:bodyPr/>
          <a:lstStyle>
            <a:extLst/>
          </a:lstStyle>
          <a:p>
            <a:endParaRPr lang="en-PH"/>
          </a:p>
        </p:txBody>
      </p:sp>
      <p:sp>
        <p:nvSpPr>
          <p:cNvPr id="4" name="Slide Number Placeholder 3"/>
          <p:cNvSpPr>
            <a:spLocks noGrp="1"/>
          </p:cNvSpPr>
          <p:nvPr>
            <p:ph type="sldNum" sz="quarter" idx="12"/>
          </p:nvPr>
        </p:nvSpPr>
        <p:spPr/>
        <p:txBody>
          <a:bodyPr/>
          <a:lstStyle>
            <a:extLst/>
          </a:lstStyle>
          <a:p>
            <a:fld id="{56CDB008-39EB-4864-A603-56F31F4C88A2}" type="slidenum">
              <a:rPr lang="en-PH" smtClean="0"/>
              <a:pPr/>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217E9D1E-B447-43AB-B34F-9651336651C3}" type="datetimeFigureOut">
              <a:rPr lang="en-US" smtClean="0"/>
              <a:pPr/>
              <a:t>11/30/2015</a:t>
            </a:fld>
            <a:endParaRPr lang="en-PH"/>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6CDB008-39EB-4864-A603-56F31F4C88A2}" type="slidenum">
              <a:rPr lang="en-PH" smtClean="0"/>
              <a:pPr/>
              <a:t>‹#›</a:t>
            </a:fld>
            <a:endParaRPr lang="en-PH"/>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PH"/>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217E9D1E-B447-43AB-B34F-9651336651C3}" type="datetimeFigureOut">
              <a:rPr lang="en-US" smtClean="0"/>
              <a:pPr/>
              <a:t>11/30/2015</a:t>
            </a:fld>
            <a:endParaRPr lang="en-PH"/>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6CDB008-39EB-4864-A603-56F31F4C88A2}" type="slidenum">
              <a:rPr lang="en-PH" smtClean="0"/>
              <a:pPr/>
              <a:t>‹#›</a:t>
            </a:fld>
            <a:endParaRPr lang="en-PH"/>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P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PH"/>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17E9D1E-B447-43AB-B34F-9651336651C3}" type="datetimeFigureOut">
              <a:rPr lang="en-US" smtClean="0"/>
              <a:pPr/>
              <a:t>11/30/2015</a:t>
            </a:fld>
            <a:endParaRPr lang="en-PH"/>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6CDB008-39EB-4864-A603-56F31F4C88A2}" type="slidenum">
              <a:rPr lang="en-PH" smtClean="0"/>
              <a:pPr/>
              <a:t>‹#›</a:t>
            </a:fld>
            <a:endParaRPr lang="en-PH"/>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447800"/>
            <a:ext cx="7772400" cy="3581400"/>
          </a:xfrm>
        </p:spPr>
        <p:txBody>
          <a:bodyPr>
            <a:normAutofit fontScale="90000"/>
          </a:bodyPr>
          <a:lstStyle/>
          <a:p>
            <a:pPr algn="ctr"/>
            <a:r>
              <a:rPr lang="en-PH" b="1" dirty="0" smtClean="0"/>
              <a:t>RULE 77</a:t>
            </a:r>
            <a:br>
              <a:rPr lang="en-PH" b="1" dirty="0" smtClean="0"/>
            </a:br>
            <a:r>
              <a:rPr lang="en-PH" b="1" dirty="0" smtClean="0"/>
              <a:t/>
            </a:r>
            <a:br>
              <a:rPr lang="en-PH" b="1" dirty="0" smtClean="0"/>
            </a:br>
            <a:r>
              <a:rPr lang="en-PH" b="1" dirty="0" smtClean="0"/>
              <a:t>ALLOWANCE OF WILL PROVED OUTSIDE OF PHILIPPINES AND ADMINISTRATION OF ESTATE THEREUNDER</a:t>
            </a:r>
            <a:endParaRPr lang="en-PH" dirty="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PH" dirty="0" smtClean="0"/>
              <a:t>The Court’s Ruling</a:t>
            </a:r>
            <a:endParaRPr lang="en-PH" dirty="0"/>
          </a:p>
        </p:txBody>
      </p:sp>
      <p:sp>
        <p:nvSpPr>
          <p:cNvPr id="3" name="Content Placeholder 2"/>
          <p:cNvSpPr>
            <a:spLocks noGrp="1"/>
          </p:cNvSpPr>
          <p:nvPr>
            <p:ph idx="1"/>
          </p:nvPr>
        </p:nvSpPr>
        <p:spPr>
          <a:xfrm>
            <a:off x="914400" y="1447800"/>
            <a:ext cx="7772400" cy="4907760"/>
          </a:xfrm>
        </p:spPr>
        <p:txBody>
          <a:bodyPr>
            <a:normAutofit fontScale="70000" lnSpcReduction="20000"/>
          </a:bodyPr>
          <a:lstStyle/>
          <a:p>
            <a:pPr algn="just">
              <a:buNone/>
            </a:pPr>
            <a:r>
              <a:rPr lang="en-PH" u="sng" dirty="0" smtClean="0"/>
              <a:t> Extrinsic </a:t>
            </a:r>
            <a:r>
              <a:rPr lang="en-PH" u="sng" dirty="0" smtClean="0"/>
              <a:t>Validity of Wills of Non-Resident Aliens</a:t>
            </a:r>
            <a:r>
              <a:rPr lang="en-PH" dirty="0" smtClean="0"/>
              <a:t/>
            </a:r>
            <a:br>
              <a:rPr lang="en-PH" dirty="0" smtClean="0"/>
            </a:br>
            <a:r>
              <a:rPr lang="en-PH" dirty="0" smtClean="0"/>
              <a:t/>
            </a:r>
            <a:br>
              <a:rPr lang="en-PH" dirty="0" smtClean="0"/>
            </a:br>
            <a:r>
              <a:rPr lang="en-PH" dirty="0" smtClean="0"/>
              <a:t>The respective wills of the </a:t>
            </a:r>
            <a:r>
              <a:rPr lang="en-PH" dirty="0" err="1" smtClean="0"/>
              <a:t>Cunanan</a:t>
            </a:r>
            <a:r>
              <a:rPr lang="en-PH" dirty="0" smtClean="0"/>
              <a:t> spouses, who were American citizens, will only be effective in this country upon compliance with the following provision of the Civil Code of the Philippines:</a:t>
            </a:r>
            <a:br>
              <a:rPr lang="en-PH" dirty="0" smtClean="0"/>
            </a:br>
            <a:r>
              <a:rPr lang="en-PH" dirty="0" smtClean="0"/>
              <a:t/>
            </a:r>
            <a:br>
              <a:rPr lang="en-PH" dirty="0" smtClean="0"/>
            </a:br>
            <a:r>
              <a:rPr lang="en-PH" dirty="0" smtClean="0"/>
              <a:t>Art. 816. The will of an alien who is abroad produces effect in the Philippines if made with the formalities prescribed by the law of the place in which he resides, or according to the formalities observed in his country, or in conformity with those which this Code prescribes.</a:t>
            </a:r>
            <a:br>
              <a:rPr lang="en-PH" dirty="0" smtClean="0"/>
            </a:br>
            <a:r>
              <a:rPr lang="en-PH" dirty="0" smtClean="0"/>
              <a:t/>
            </a:r>
            <a:br>
              <a:rPr lang="en-PH" dirty="0" smtClean="0"/>
            </a:br>
            <a:r>
              <a:rPr lang="en-PH" dirty="0" smtClean="0"/>
              <a:t>Thus, proof that both wills conform with the formalities prescribed by New York laws or by Philippine laws is imperative.</a:t>
            </a:r>
            <a:br>
              <a:rPr lang="en-PH" dirty="0" smtClean="0"/>
            </a:br>
            <a:endParaRPr lang="en-PH"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04800"/>
            <a:ext cx="7772400" cy="6050760"/>
          </a:xfrm>
        </p:spPr>
        <p:txBody>
          <a:bodyPr>
            <a:normAutofit fontScale="70000" lnSpcReduction="20000"/>
          </a:bodyPr>
          <a:lstStyle/>
          <a:p>
            <a:pPr algn="just">
              <a:buNone/>
            </a:pPr>
            <a:r>
              <a:rPr lang="en-PH" u="sng" dirty="0" smtClean="0"/>
              <a:t>Evidence for Reprobate of Wills Probated outside the Philippines</a:t>
            </a:r>
            <a:r>
              <a:rPr lang="en-PH" dirty="0" smtClean="0"/>
              <a:t/>
            </a:r>
            <a:br>
              <a:rPr lang="en-PH" dirty="0" smtClean="0"/>
            </a:br>
            <a:r>
              <a:rPr lang="en-PH" dirty="0" smtClean="0"/>
              <a:t/>
            </a:r>
            <a:br>
              <a:rPr lang="en-PH" dirty="0" smtClean="0"/>
            </a:br>
            <a:r>
              <a:rPr lang="en-PH" dirty="0" smtClean="0"/>
              <a:t>      The </a:t>
            </a:r>
            <a:r>
              <a:rPr lang="en-PH" dirty="0" smtClean="0"/>
              <a:t>evidence necessary for the reprobate or allowance of wills which have been probated outside of the Philippines are as follows: (1) the due execution of the will in accordance with the foreign laws; (2) the testator has his domicile in the foreign country and not in the Philippines; (3) the will has been admitted to probate in such country; (4) the fact that the foreign tribunal is a probate court, and (5) the laws of a foreign country on procedure and allowance of wills (III Moran Commentaries on the Rules of Court, 1970 ed., pp. 419-429; </a:t>
            </a:r>
            <a:r>
              <a:rPr lang="en-PH" dirty="0" err="1" smtClean="0"/>
              <a:t>Suntay</a:t>
            </a:r>
            <a:r>
              <a:rPr lang="en-PH" dirty="0" smtClean="0"/>
              <a:t> v. </a:t>
            </a:r>
            <a:r>
              <a:rPr lang="en-PH" dirty="0" err="1" smtClean="0"/>
              <a:t>Suntay</a:t>
            </a:r>
            <a:r>
              <a:rPr lang="en-PH" dirty="0" smtClean="0"/>
              <a:t>, 95 Phil. 500 [1954]; </a:t>
            </a:r>
            <a:r>
              <a:rPr lang="en-PH" dirty="0" err="1" smtClean="0"/>
              <a:t>Fluemer</a:t>
            </a:r>
            <a:r>
              <a:rPr lang="en-PH" dirty="0" smtClean="0"/>
              <a:t> v. </a:t>
            </a:r>
            <a:r>
              <a:rPr lang="en-PH" dirty="0" err="1" smtClean="0"/>
              <a:t>Hix</a:t>
            </a:r>
            <a:r>
              <a:rPr lang="en-PH" dirty="0" smtClean="0"/>
              <a:t>, 54 Phil. 610 [1930]). Except for the first and last requirements, the petitioner submitted all the needed evidence.</a:t>
            </a:r>
            <a:br>
              <a:rPr lang="en-PH" dirty="0" smtClean="0"/>
            </a:br>
            <a:r>
              <a:rPr lang="en-PH" dirty="0" smtClean="0"/>
              <a:t/>
            </a:r>
            <a:br>
              <a:rPr lang="en-PH" dirty="0" smtClean="0"/>
            </a:br>
            <a:r>
              <a:rPr lang="en-PH" dirty="0" smtClean="0"/>
              <a:t>The necessity of presenting evidence on the foreign laws upon which the probate in the foreign country is based is impelled by the fact that our courts cannot take judicial notice of them.</a:t>
            </a:r>
            <a:endParaRPr lang="en-PH"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772400" cy="5974560"/>
          </a:xfrm>
        </p:spPr>
        <p:txBody>
          <a:bodyPr>
            <a:noAutofit/>
          </a:bodyPr>
          <a:lstStyle/>
          <a:p>
            <a:pPr algn="just">
              <a:buNone/>
            </a:pPr>
            <a:r>
              <a:rPr lang="en-PH" sz="1800" u="sng" dirty="0" smtClean="0"/>
              <a:t>On Lack of Notice to Jose’s Heirs</a:t>
            </a:r>
            <a:r>
              <a:rPr lang="en-PH" sz="1800" dirty="0" smtClean="0"/>
              <a:t/>
            </a:r>
            <a:br>
              <a:rPr lang="en-PH" sz="1800" dirty="0" smtClean="0"/>
            </a:br>
            <a:r>
              <a:rPr lang="en-PH" sz="1800" dirty="0" smtClean="0"/>
              <a:t/>
            </a:r>
            <a:br>
              <a:rPr lang="en-PH" sz="1800" dirty="0" smtClean="0"/>
            </a:br>
            <a:r>
              <a:rPr lang="en-PH" sz="1800" dirty="0" smtClean="0"/>
              <a:t>        This </a:t>
            </a:r>
            <a:r>
              <a:rPr lang="en-PH" sz="1800" dirty="0" smtClean="0"/>
              <a:t>petition cannot be completely resolved without touching on a very glaring fact - petitioner has always considered herself the sole heir of Dr. Evelyn Perez </a:t>
            </a:r>
            <a:r>
              <a:rPr lang="en-PH" sz="1800" dirty="0" err="1" smtClean="0"/>
              <a:t>Cunanan</a:t>
            </a:r>
            <a:r>
              <a:rPr lang="en-PH" sz="1800" dirty="0" smtClean="0"/>
              <a:t> and because she does not consider herself an heir of Dr. Jose F. </a:t>
            </a:r>
            <a:r>
              <a:rPr lang="en-PH" sz="1800" dirty="0" err="1" smtClean="0"/>
              <a:t>Cunanan</a:t>
            </a:r>
            <a:r>
              <a:rPr lang="en-PH" sz="1800" dirty="0" smtClean="0"/>
              <a:t>, she noticeably failed to notify his heirs of the filing of the proceedings. Thus, even in the instant petition, she only </a:t>
            </a:r>
            <a:r>
              <a:rPr lang="en-PH" sz="1800" dirty="0" err="1" smtClean="0"/>
              <a:t>impleaded</a:t>
            </a:r>
            <a:r>
              <a:rPr lang="en-PH" sz="1800" dirty="0" smtClean="0"/>
              <a:t> respondent Judge, forgetting that a judge whose order is being assailed is merely a nominal or formal party (Calderon v. Solicitor General, 215 SCRA 876 [1992]).</a:t>
            </a:r>
            <a:br>
              <a:rPr lang="en-PH" sz="1800" dirty="0" smtClean="0"/>
            </a:br>
            <a:r>
              <a:rPr lang="en-PH" sz="1800" dirty="0" smtClean="0"/>
              <a:t/>
            </a:r>
            <a:br>
              <a:rPr lang="en-PH" sz="1800" dirty="0" smtClean="0"/>
            </a:br>
            <a:r>
              <a:rPr lang="en-PH" sz="1800" dirty="0" smtClean="0"/>
              <a:t>The rule that the court having jurisdiction over the reprobate of a will shall "cause notice thereof to be given as in case of an original will presented for allowance" (Revised Rules of Court, Rule 27, Section 2) means that with regard to notices, the will probated abroad should be treated as if it were an "original will" or a will that is presented for probate for the first time. Accordingly, compliance with Sections 3 and 4 of Rule 76, which require publication and notice by mail or personally to the "known heirs, legatees, and devisees of the testator resident in the Philippines" and to the executor, if he is not the petitioner, are required.</a:t>
            </a:r>
            <a:br>
              <a:rPr lang="en-PH" sz="1800" dirty="0" smtClean="0"/>
            </a:br>
            <a:r>
              <a:rPr lang="en-PH" sz="1800" dirty="0" smtClean="0"/>
              <a:t/>
            </a:r>
            <a:br>
              <a:rPr lang="en-PH" sz="1800" dirty="0" smtClean="0"/>
            </a:br>
            <a:endParaRPr lang="en-PH"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772400" cy="5974560"/>
          </a:xfrm>
        </p:spPr>
        <p:txBody>
          <a:bodyPr>
            <a:normAutofit fontScale="77500" lnSpcReduction="20000"/>
          </a:bodyPr>
          <a:lstStyle/>
          <a:p>
            <a:pPr algn="just">
              <a:buNone/>
            </a:pPr>
            <a:r>
              <a:rPr lang="en-PH" dirty="0" smtClean="0"/>
              <a:t>        </a:t>
            </a:r>
            <a:r>
              <a:rPr lang="en-PH" dirty="0" smtClean="0"/>
              <a:t>The brothers and sisters of Dr. Jose F. </a:t>
            </a:r>
            <a:r>
              <a:rPr lang="en-PH" dirty="0" err="1" smtClean="0"/>
              <a:t>Cunanan</a:t>
            </a:r>
            <a:r>
              <a:rPr lang="en-PH" dirty="0" smtClean="0"/>
              <a:t>, contrary to petitioner's claim, are entitled to notices of the time and place for proving the wills. Under Section 4 of Rule 76 of the Revised Rules of Court, the "court shall also cause copies of the notice of the time and place fixed for proving the will to be addressed to the designated or other known heirs, legatees, and devisees of the testator, . . . "</a:t>
            </a:r>
            <a:br>
              <a:rPr lang="en-PH" dirty="0" smtClean="0"/>
            </a:br>
            <a:r>
              <a:rPr lang="en-PH" dirty="0" smtClean="0"/>
              <a:t/>
            </a:r>
            <a:br>
              <a:rPr lang="en-PH" dirty="0" smtClean="0"/>
            </a:br>
            <a:r>
              <a:rPr lang="en-PH" dirty="0" smtClean="0"/>
              <a:t>WHEREFORE, the questioned Order is SET ASIDE. Respondent Judge shall allow petitioner reasonable time within which to submit evidence needed for the joint probate of the wills of the </a:t>
            </a:r>
            <a:r>
              <a:rPr lang="en-PH" dirty="0" err="1" smtClean="0"/>
              <a:t>Cunanan</a:t>
            </a:r>
            <a:r>
              <a:rPr lang="en-PH" dirty="0" smtClean="0"/>
              <a:t> spouses and see to it that the brothers and sisters of Dr. Jose F. </a:t>
            </a:r>
            <a:r>
              <a:rPr lang="en-PH" dirty="0" err="1" smtClean="0"/>
              <a:t>Cunanan</a:t>
            </a:r>
            <a:r>
              <a:rPr lang="en-PH" dirty="0" smtClean="0"/>
              <a:t> are given all notices and copies of all pleadings pertinent to the probate proceedings.</a:t>
            </a:r>
            <a:endParaRPr lang="en-PH"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772400" cy="5898360"/>
          </a:xfrm>
        </p:spPr>
        <p:txBody>
          <a:bodyPr/>
          <a:lstStyle/>
          <a:p>
            <a:pPr algn="just">
              <a:buNone/>
            </a:pPr>
            <a:r>
              <a:rPr lang="en-PH" sz="2400" dirty="0" smtClean="0">
                <a:latin typeface="Arial Narrow" pitchFamily="34" charset="0"/>
              </a:rPr>
              <a:t>                  </a:t>
            </a:r>
          </a:p>
          <a:p>
            <a:pPr algn="just">
              <a:buNone/>
            </a:pPr>
            <a:endParaRPr lang="en-PH" sz="2400" dirty="0" smtClean="0">
              <a:latin typeface="Arial Narrow" pitchFamily="34" charset="0"/>
            </a:endParaRPr>
          </a:p>
          <a:p>
            <a:pPr algn="just">
              <a:buNone/>
            </a:pPr>
            <a:r>
              <a:rPr lang="en-PH" sz="2400" dirty="0" smtClean="0">
                <a:latin typeface="Arial Narrow" pitchFamily="34" charset="0"/>
              </a:rPr>
              <a:t>                  </a:t>
            </a:r>
            <a:r>
              <a:rPr lang="en-PH" sz="3200" dirty="0" smtClean="0">
                <a:latin typeface="Arial Narrow" pitchFamily="34" charset="0"/>
              </a:rPr>
              <a:t>A will allowed or probated in a foreign country, must be </a:t>
            </a:r>
            <a:r>
              <a:rPr lang="en-PH" sz="3200" i="1" dirty="0" smtClean="0">
                <a:latin typeface="Arial Narrow" pitchFamily="34" charset="0"/>
              </a:rPr>
              <a:t>RE-PROBATED in the </a:t>
            </a:r>
            <a:r>
              <a:rPr lang="en-PH" sz="3200" dirty="0" smtClean="0">
                <a:latin typeface="Arial Narrow" pitchFamily="34" charset="0"/>
              </a:rPr>
              <a:t>Philippines. If the decedent owns properties in different countries, separate administration proceedings must be had in said countries</a:t>
            </a:r>
            <a:r>
              <a:rPr lang="en-PH" dirty="0" smtClean="0">
                <a:latin typeface="Arial Narrow" pitchFamily="34" charset="0"/>
              </a:rPr>
              <a:t>.</a:t>
            </a:r>
            <a:endParaRPr lang="en-PH" dirty="0">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772400" cy="5898360"/>
          </a:xfrm>
        </p:spPr>
        <p:txBody>
          <a:bodyPr/>
          <a:lstStyle/>
          <a:p>
            <a:pPr algn="just">
              <a:buNone/>
            </a:pPr>
            <a:r>
              <a:rPr lang="en-PH" b="1" dirty="0" smtClean="0"/>
              <a:t>TWO TYPES OF ESTATE PROCEEDINGS:</a:t>
            </a:r>
          </a:p>
          <a:p>
            <a:pPr algn="just">
              <a:buNone/>
            </a:pPr>
            <a:endParaRPr lang="en-PH" dirty="0" smtClean="0"/>
          </a:p>
          <a:p>
            <a:pPr algn="just">
              <a:buNone/>
            </a:pPr>
            <a:r>
              <a:rPr lang="en-PH" dirty="0" smtClean="0"/>
              <a:t>1. </a:t>
            </a:r>
            <a:r>
              <a:rPr lang="en-PH" b="1" dirty="0" err="1" smtClean="0"/>
              <a:t>Domicilliary</a:t>
            </a:r>
            <a:r>
              <a:rPr lang="en-PH" b="1" dirty="0" smtClean="0"/>
              <a:t> administration -</a:t>
            </a:r>
            <a:r>
              <a:rPr lang="en-PH" dirty="0" smtClean="0"/>
              <a:t>the proceeding instituted in </a:t>
            </a:r>
            <a:r>
              <a:rPr lang="en-PH" i="1" dirty="0" smtClean="0"/>
              <a:t>last residence of the decedent.</a:t>
            </a:r>
          </a:p>
          <a:p>
            <a:pPr algn="just">
              <a:buNone/>
            </a:pPr>
            <a:endParaRPr lang="en-PH" dirty="0" smtClean="0"/>
          </a:p>
          <a:p>
            <a:pPr algn="just">
              <a:buNone/>
            </a:pPr>
            <a:r>
              <a:rPr lang="en-PH" dirty="0" smtClean="0"/>
              <a:t>2. </a:t>
            </a:r>
            <a:r>
              <a:rPr lang="en-PH" b="1" dirty="0" smtClean="0"/>
              <a:t>Ancillary administration – the </a:t>
            </a:r>
            <a:r>
              <a:rPr lang="en-PH" dirty="0" smtClean="0"/>
              <a:t>administration proceedings </a:t>
            </a:r>
            <a:r>
              <a:rPr lang="en-PH" i="1" dirty="0" smtClean="0"/>
              <a:t>where he left his estate</a:t>
            </a:r>
            <a:endParaRPr lang="en-PH"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09600"/>
            <a:ext cx="7772400" cy="5745960"/>
          </a:xfrm>
        </p:spPr>
        <p:txBody>
          <a:bodyPr>
            <a:normAutofit fontScale="92500" lnSpcReduction="20000"/>
          </a:bodyPr>
          <a:lstStyle/>
          <a:p>
            <a:pPr algn="just">
              <a:buNone/>
            </a:pPr>
            <a:r>
              <a:rPr lang="en-PH" b="1" dirty="0" smtClean="0"/>
              <a:t>REQUISITES OF ANCILLARY</a:t>
            </a:r>
          </a:p>
          <a:p>
            <a:pPr algn="just">
              <a:buNone/>
            </a:pPr>
            <a:r>
              <a:rPr lang="en-PH" b="1" dirty="0" smtClean="0"/>
              <a:t>ADMINISTRATION (Sec.2)</a:t>
            </a:r>
          </a:p>
          <a:p>
            <a:pPr algn="just">
              <a:buNone/>
            </a:pPr>
            <a:r>
              <a:rPr lang="en-PH" dirty="0" smtClean="0"/>
              <a:t>1. there must be a will (inferred from the wordings of Rule 77);</a:t>
            </a:r>
          </a:p>
          <a:p>
            <a:pPr algn="just">
              <a:buNone/>
            </a:pPr>
            <a:r>
              <a:rPr lang="en-PH" dirty="0" smtClean="0"/>
              <a:t>2. filing of: </a:t>
            </a:r>
          </a:p>
          <a:p>
            <a:pPr algn="just">
              <a:buNone/>
            </a:pPr>
            <a:r>
              <a:rPr lang="en-PH" dirty="0" smtClean="0"/>
              <a:t>a) copy of the will executed in foreign country;</a:t>
            </a:r>
          </a:p>
          <a:p>
            <a:pPr algn="just">
              <a:buNone/>
            </a:pPr>
            <a:r>
              <a:rPr lang="en-PH" dirty="0" smtClean="0"/>
              <a:t>b) order or decree of foreign court allowing such</a:t>
            </a:r>
          </a:p>
          <a:p>
            <a:pPr algn="just">
              <a:buNone/>
            </a:pPr>
            <a:r>
              <a:rPr lang="en-PH" dirty="0" smtClean="0"/>
              <a:t>will; and</a:t>
            </a:r>
          </a:p>
          <a:p>
            <a:pPr algn="just">
              <a:buNone/>
            </a:pPr>
            <a:r>
              <a:rPr lang="en-PH" dirty="0" smtClean="0"/>
              <a:t> c) authentication of</a:t>
            </a:r>
          </a:p>
          <a:p>
            <a:pPr algn="just">
              <a:buNone/>
            </a:pPr>
            <a:r>
              <a:rPr lang="en-PH" dirty="0" smtClean="0"/>
              <a:t>requisites a and b above;</a:t>
            </a:r>
          </a:p>
          <a:p>
            <a:pPr algn="just">
              <a:buNone/>
            </a:pPr>
            <a:r>
              <a:rPr lang="en-PH" dirty="0" smtClean="0"/>
              <a:t>3. notice of time and place of hearing;</a:t>
            </a:r>
          </a:p>
          <a:p>
            <a:pPr algn="just">
              <a:buNone/>
            </a:pPr>
            <a:r>
              <a:rPr lang="en-PH" dirty="0" smtClean="0"/>
              <a:t>4. hearing; and</a:t>
            </a:r>
          </a:p>
          <a:p>
            <a:pPr algn="just">
              <a:buNone/>
            </a:pPr>
            <a:r>
              <a:rPr lang="en-PH" dirty="0" smtClean="0"/>
              <a:t>5. certificate of allowance.</a:t>
            </a:r>
            <a:endParaRPr lang="en-PH"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5822160"/>
          </a:xfrm>
        </p:spPr>
        <p:txBody>
          <a:bodyPr/>
          <a:lstStyle/>
          <a:p>
            <a:pPr algn="just">
              <a:buNone/>
            </a:pPr>
            <a:r>
              <a:rPr lang="en-PH" b="1" dirty="0" smtClean="0"/>
              <a:t>            </a:t>
            </a:r>
          </a:p>
          <a:p>
            <a:pPr algn="just">
              <a:buNone/>
            </a:pPr>
            <a:endParaRPr lang="en-PH" b="1" dirty="0" smtClean="0"/>
          </a:p>
          <a:p>
            <a:pPr algn="just">
              <a:buNone/>
            </a:pPr>
            <a:endParaRPr lang="en-PH" b="1" dirty="0" smtClean="0"/>
          </a:p>
          <a:p>
            <a:pPr algn="just">
              <a:buNone/>
            </a:pPr>
            <a:r>
              <a:rPr lang="en-PH" b="1" dirty="0" smtClean="0"/>
              <a:t>            Can a will executed and proved in a foreign country be allowed in the Philippines under Rule 77?</a:t>
            </a:r>
            <a:endParaRPr lang="en-PH"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09600"/>
            <a:ext cx="7772400" cy="5745960"/>
          </a:xfrm>
        </p:spPr>
        <p:txBody>
          <a:bodyPr>
            <a:normAutofit fontScale="70000" lnSpcReduction="20000"/>
          </a:bodyPr>
          <a:lstStyle/>
          <a:p>
            <a:pPr algn="just">
              <a:buNone/>
            </a:pPr>
            <a:r>
              <a:rPr lang="en-PH" dirty="0" smtClean="0"/>
              <a:t>  </a:t>
            </a:r>
            <a:r>
              <a:rPr lang="en-PH" b="1" dirty="0" smtClean="0"/>
              <a:t>YES. </a:t>
            </a:r>
            <a:r>
              <a:rPr lang="en-PH" b="1" i="1" dirty="0" smtClean="0"/>
              <a:t>Provided that the following must </a:t>
            </a:r>
            <a:r>
              <a:rPr lang="en-PH" dirty="0" smtClean="0"/>
              <a:t>be proved:</a:t>
            </a:r>
          </a:p>
          <a:p>
            <a:pPr algn="just">
              <a:buNone/>
            </a:pPr>
            <a:endParaRPr lang="en-PH" dirty="0" smtClean="0"/>
          </a:p>
          <a:p>
            <a:pPr algn="just">
              <a:buNone/>
            </a:pPr>
            <a:r>
              <a:rPr lang="en-PH" dirty="0" smtClean="0"/>
              <a:t>1. foreign court must have jurisdiction over the proceeding;</a:t>
            </a:r>
          </a:p>
          <a:p>
            <a:pPr algn="just">
              <a:buNone/>
            </a:pPr>
            <a:endParaRPr lang="en-PH" dirty="0" smtClean="0"/>
          </a:p>
          <a:p>
            <a:pPr algn="just">
              <a:buNone/>
            </a:pPr>
            <a:r>
              <a:rPr lang="en-PH" dirty="0" smtClean="0"/>
              <a:t>2. domicile of testator/decedent in the foreign country and not in</a:t>
            </a:r>
          </a:p>
          <a:p>
            <a:pPr algn="just">
              <a:buNone/>
            </a:pPr>
            <a:r>
              <a:rPr lang="en-PH" dirty="0" smtClean="0"/>
              <a:t>the Philippines;</a:t>
            </a:r>
          </a:p>
          <a:p>
            <a:pPr algn="just">
              <a:buNone/>
            </a:pPr>
            <a:endParaRPr lang="en-PH" dirty="0" smtClean="0"/>
          </a:p>
          <a:p>
            <a:pPr algn="just">
              <a:buNone/>
            </a:pPr>
            <a:r>
              <a:rPr lang="en-PH" dirty="0" smtClean="0"/>
              <a:t>3. that the will has been admitted to probate in such country;</a:t>
            </a:r>
          </a:p>
          <a:p>
            <a:pPr algn="just">
              <a:buNone/>
            </a:pPr>
            <a:endParaRPr lang="en-PH" dirty="0" smtClean="0"/>
          </a:p>
          <a:p>
            <a:pPr algn="just">
              <a:buNone/>
            </a:pPr>
            <a:r>
              <a:rPr lang="en-PH" dirty="0" smtClean="0"/>
              <a:t>4. it was made with the formalities prescribed by the law of the place in which the decedent resides, or according to the formalities observed in his country, or in conformity with  the formalities prescribed by our Civil Code; and</a:t>
            </a:r>
          </a:p>
          <a:p>
            <a:pPr algn="just">
              <a:buNone/>
            </a:pPr>
            <a:endParaRPr lang="en-PH" dirty="0" smtClean="0"/>
          </a:p>
          <a:p>
            <a:pPr algn="just">
              <a:buNone/>
            </a:pPr>
            <a:r>
              <a:rPr lang="en-PH" dirty="0" smtClean="0"/>
              <a:t>5. due execution of the will in accordance with the foreign laws.</a:t>
            </a:r>
            <a:endParaRPr lang="en-PH"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81200"/>
            <a:ext cx="7772400" cy="4440936"/>
          </a:xfrm>
        </p:spPr>
        <p:txBody>
          <a:bodyPr>
            <a:normAutofit fontScale="90000"/>
          </a:bodyPr>
          <a:lstStyle/>
          <a:p>
            <a:pPr algn="ctr"/>
            <a:r>
              <a:rPr lang="en-PH" b="1" dirty="0" smtClean="0"/>
              <a:t>G.R. No. 76714 June 2, 1994</a:t>
            </a:r>
            <a:br>
              <a:rPr lang="en-PH" b="1" dirty="0" smtClean="0"/>
            </a:br>
            <a:r>
              <a:rPr lang="en-PH" b="1" dirty="0" smtClean="0"/>
              <a:t>SALUD TEODORO VDA. DE PEREZ, </a:t>
            </a:r>
            <a:r>
              <a:rPr lang="en-PH" dirty="0" smtClean="0"/>
              <a:t>petitioner, </a:t>
            </a:r>
            <a:br>
              <a:rPr lang="en-PH" dirty="0" smtClean="0"/>
            </a:br>
            <a:r>
              <a:rPr lang="en-PH" dirty="0" smtClean="0"/>
              <a:t>vs.</a:t>
            </a:r>
            <a:br>
              <a:rPr lang="en-PH" dirty="0" smtClean="0"/>
            </a:br>
            <a:r>
              <a:rPr lang="en-PH" b="1" dirty="0" smtClean="0"/>
              <a:t>HON. ZOTICO A. TOLETE in his capacity as Presiding Judge, Branch 18, RTC, </a:t>
            </a:r>
            <a:r>
              <a:rPr lang="en-PH" b="1" dirty="0" err="1" smtClean="0"/>
              <a:t>Bulacan</a:t>
            </a:r>
            <a:r>
              <a:rPr lang="en-PH" b="1" dirty="0" smtClean="0"/>
              <a:t>, </a:t>
            </a:r>
            <a:r>
              <a:rPr lang="en-PH" dirty="0" smtClean="0"/>
              <a:t>respondent.</a:t>
            </a:r>
            <a:br>
              <a:rPr lang="en-PH" dirty="0" smtClean="0"/>
            </a:br>
            <a:endParaRPr lang="en-PH"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algn="ctr"/>
            <a:r>
              <a:rPr lang="en-PH" dirty="0" smtClean="0"/>
              <a:t>Facts of the Case</a:t>
            </a:r>
            <a:endParaRPr lang="en-PH" dirty="0"/>
          </a:p>
        </p:txBody>
      </p:sp>
      <p:sp>
        <p:nvSpPr>
          <p:cNvPr id="3" name="Content Placeholder 2"/>
          <p:cNvSpPr>
            <a:spLocks noGrp="1"/>
          </p:cNvSpPr>
          <p:nvPr>
            <p:ph idx="1"/>
          </p:nvPr>
        </p:nvSpPr>
        <p:spPr>
          <a:xfrm>
            <a:off x="914400" y="1295400"/>
            <a:ext cx="7772400" cy="5060160"/>
          </a:xfrm>
        </p:spPr>
        <p:txBody>
          <a:bodyPr>
            <a:normAutofit fontScale="55000" lnSpcReduction="20000"/>
          </a:bodyPr>
          <a:lstStyle/>
          <a:p>
            <a:pPr algn="just">
              <a:buNone/>
            </a:pPr>
            <a:r>
              <a:rPr lang="en-PH" dirty="0" smtClean="0"/>
              <a:t>                Dr</a:t>
            </a:r>
            <a:r>
              <a:rPr lang="en-PH" dirty="0" smtClean="0"/>
              <a:t>. Jose </a:t>
            </a:r>
            <a:r>
              <a:rPr lang="en-PH" dirty="0" err="1" smtClean="0"/>
              <a:t>Cunanan</a:t>
            </a:r>
            <a:r>
              <a:rPr lang="en-PH" dirty="0" smtClean="0"/>
              <a:t> and his wife, Dr. Evelyn Perez-</a:t>
            </a:r>
            <a:r>
              <a:rPr lang="en-PH" dirty="0" err="1" smtClean="0"/>
              <a:t>Cunanan</a:t>
            </a:r>
            <a:r>
              <a:rPr lang="en-PH" dirty="0" smtClean="0"/>
              <a:t>, who became American citizens and residents of New York, each executed a will also in New York, containing provisions on presumption of survivorship (in the event that it is not known which one of the spouses died first, the husband shall be presumed to have predeceased his wife). Later, the entire family perished in a fire that gutted their home. Thus, Rafael, who was named trustee in Jose’s will, filed for separate probate proceedings of the wills. </a:t>
            </a:r>
            <a:br>
              <a:rPr lang="en-PH" dirty="0" smtClean="0"/>
            </a:br>
            <a:r>
              <a:rPr lang="en-PH" dirty="0" smtClean="0"/>
              <a:t/>
            </a:r>
            <a:br>
              <a:rPr lang="en-PH" dirty="0" smtClean="0"/>
            </a:br>
            <a:r>
              <a:rPr lang="en-PH" dirty="0" smtClean="0"/>
              <a:t>Later, Evelyn’s mother, </a:t>
            </a:r>
            <a:r>
              <a:rPr lang="en-PH" dirty="0" err="1" smtClean="0"/>
              <a:t>Salud</a:t>
            </a:r>
            <a:r>
              <a:rPr lang="en-PH" dirty="0" smtClean="0"/>
              <a:t> Perez, filed a petition for reprobate in </a:t>
            </a:r>
            <a:r>
              <a:rPr lang="en-PH" dirty="0" err="1" smtClean="0"/>
              <a:t>Bulacan</a:t>
            </a:r>
            <a:r>
              <a:rPr lang="en-PH" dirty="0" smtClean="0"/>
              <a:t>. Rafael opposed, arguing that </a:t>
            </a:r>
            <a:r>
              <a:rPr lang="en-PH" dirty="0" err="1" smtClean="0"/>
              <a:t>Salud</a:t>
            </a:r>
            <a:r>
              <a:rPr lang="en-PH" dirty="0" smtClean="0"/>
              <a:t> was not an heir according to New York law. He contended that since the wills were executed in New York, New York law should govern. He further argued that, by New York law, he and his brothers and sisters were Jose’s heirs and as such entitled to notice of the reprobate proceedings, which </a:t>
            </a:r>
            <a:r>
              <a:rPr lang="en-PH" dirty="0" err="1" smtClean="0"/>
              <a:t>Salud</a:t>
            </a:r>
            <a:r>
              <a:rPr lang="en-PH" dirty="0" smtClean="0"/>
              <a:t> failed to give.</a:t>
            </a:r>
            <a:br>
              <a:rPr lang="en-PH" dirty="0" smtClean="0"/>
            </a:br>
            <a:r>
              <a:rPr lang="en-PH" dirty="0" smtClean="0"/>
              <a:t/>
            </a:r>
            <a:br>
              <a:rPr lang="en-PH" dirty="0" smtClean="0"/>
            </a:br>
            <a:r>
              <a:rPr lang="en-PH" dirty="0" smtClean="0"/>
              <a:t>For her part, </a:t>
            </a:r>
            <a:r>
              <a:rPr lang="en-PH" dirty="0" err="1" smtClean="0"/>
              <a:t>Salud</a:t>
            </a:r>
            <a:r>
              <a:rPr lang="en-PH" dirty="0" smtClean="0"/>
              <a:t> said she was the sole heir of her daughter, Evelyn, and that the two wills were in accordance with New York law. But before she could present evidence to prove the law of New York, the reprobate court already issued an order, disallowing the wills.</a:t>
            </a:r>
            <a:br>
              <a:rPr lang="en-PH" dirty="0" smtClean="0"/>
            </a:br>
            <a:endParaRPr lang="en-PH"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PH" dirty="0" smtClean="0"/>
              <a:t>Issue of the Case</a:t>
            </a:r>
            <a:endParaRPr lang="en-PH" dirty="0"/>
          </a:p>
        </p:txBody>
      </p:sp>
      <p:sp>
        <p:nvSpPr>
          <p:cNvPr id="3" name="Content Placeholder 2"/>
          <p:cNvSpPr>
            <a:spLocks noGrp="1"/>
          </p:cNvSpPr>
          <p:nvPr>
            <p:ph idx="1"/>
          </p:nvPr>
        </p:nvSpPr>
        <p:spPr>
          <a:xfrm>
            <a:off x="914400" y="1219200"/>
            <a:ext cx="7772400" cy="5136360"/>
          </a:xfrm>
        </p:spPr>
        <p:txBody>
          <a:bodyPr/>
          <a:lstStyle/>
          <a:p>
            <a:pPr algn="ctr">
              <a:buNone/>
            </a:pPr>
            <a:endParaRPr lang="en-PH" b="1" dirty="0" smtClean="0"/>
          </a:p>
          <a:p>
            <a:pPr algn="ctr">
              <a:buNone/>
            </a:pPr>
            <a:endParaRPr lang="en-PH" b="1" dirty="0" smtClean="0"/>
          </a:p>
          <a:p>
            <a:pPr algn="ctr">
              <a:buNone/>
            </a:pPr>
            <a:endParaRPr lang="en-PH" b="1" dirty="0" smtClean="0"/>
          </a:p>
          <a:p>
            <a:pPr algn="ctr">
              <a:buNone/>
            </a:pPr>
            <a:r>
              <a:rPr lang="en-PH" b="1" dirty="0" smtClean="0"/>
              <a:t>Whether </a:t>
            </a:r>
            <a:r>
              <a:rPr lang="en-PH" b="1" dirty="0" smtClean="0"/>
              <a:t>or not the reprobate of the wills should be </a:t>
            </a:r>
            <a:r>
              <a:rPr lang="en-PH" b="1" dirty="0" smtClean="0"/>
              <a:t>allowed?</a:t>
            </a:r>
            <a:r>
              <a:rPr lang="en-PH" dirty="0" smtClean="0"/>
              <a:t/>
            </a:r>
            <a:br>
              <a:rPr lang="en-PH" dirty="0" smtClean="0"/>
            </a:br>
            <a:endParaRPr lang="en-PH"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150</TotalTime>
  <Words>534</Words>
  <Application>Microsoft Office PowerPoint</Application>
  <PresentationFormat>On-screen Show (4:3)</PresentationFormat>
  <Paragraphs>50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Foundry</vt:lpstr>
      <vt:lpstr>RULE 77  ALLOWANCE OF WILL PROVED OUTSIDE OF PHILIPPINES AND ADMINISTRATION OF ESTATE THEREUNDER</vt:lpstr>
      <vt:lpstr>Slide 2</vt:lpstr>
      <vt:lpstr>Slide 3</vt:lpstr>
      <vt:lpstr>Slide 4</vt:lpstr>
      <vt:lpstr>Slide 5</vt:lpstr>
      <vt:lpstr>Slide 6</vt:lpstr>
      <vt:lpstr>G.R. No. 76714 June 2, 1994 SALUD TEODORO VDA. DE PEREZ, petitioner,  vs. HON. ZOTICO A. TOLETE in his capacity as Presiding Judge, Branch 18, RTC, Bulacan, respondent. </vt:lpstr>
      <vt:lpstr>Facts of the Case</vt:lpstr>
      <vt:lpstr>Issue of the Case</vt:lpstr>
      <vt:lpstr>The Court’s Ruling</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 77  ALLOWANCE OF WILL PROVED OUTSIDE OF PHILIPPINES AND ADMINISTRATION OF ESTATE THEREUNDER</dc:title>
  <dc:creator>MSI</dc:creator>
  <cp:lastModifiedBy>MSI</cp:lastModifiedBy>
  <cp:revision>8</cp:revision>
  <dcterms:created xsi:type="dcterms:W3CDTF">2015-11-18T15:28:34Z</dcterms:created>
  <dcterms:modified xsi:type="dcterms:W3CDTF">2015-11-30T14:52:37Z</dcterms:modified>
</cp:coreProperties>
</file>