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6" r:id="rId5"/>
    <p:sldId id="265" r:id="rId6"/>
    <p:sldId id="266" r:id="rId7"/>
    <p:sldId id="260" r:id="rId8"/>
    <p:sldId id="261" r:id="rId9"/>
    <p:sldId id="262" r:id="rId10"/>
    <p:sldId id="263" r:id="rId11"/>
    <p:sldId id="264" r:id="rId12"/>
    <p:sldId id="275"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99FFB983-F5AB-4ECC-AC06-75363BBC81F7}" type="datetimeFigureOut">
              <a:rPr lang="en-US" smtClean="0"/>
              <a:pPr/>
              <a:t>1/27/2016</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C85477D5-3222-49ED-B230-C6F3BE1ACD2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FFB983-F5AB-4ECC-AC06-75363BBC81F7}"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5477D5-3222-49ED-B230-C6F3BE1ACD2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FFB983-F5AB-4ECC-AC06-75363BBC81F7}"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5477D5-3222-49ED-B230-C6F3BE1ACD2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FFB983-F5AB-4ECC-AC06-75363BBC81F7}"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5477D5-3222-49ED-B230-C6F3BE1ACD2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FFB983-F5AB-4ECC-AC06-75363BBC81F7}"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5477D5-3222-49ED-B230-C6F3BE1ACD2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99FFB983-F5AB-4ECC-AC06-75363BBC81F7}"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5477D5-3222-49ED-B230-C6F3BE1ACD23}" type="slidenum">
              <a:rPr lang="en-US" smtClean="0"/>
              <a:pPr/>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99FFB983-F5AB-4ECC-AC06-75363BBC81F7}" type="datetimeFigureOut">
              <a:rPr lang="en-US" smtClean="0"/>
              <a:pPr/>
              <a:t>1/27/2016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5477D5-3222-49ED-B230-C6F3BE1ACD23}" type="slidenum">
              <a:rPr lang="en-US" smtClean="0"/>
              <a:pPr/>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FFB983-F5AB-4ECC-AC06-75363BBC81F7}" type="datetimeFigureOut">
              <a:rPr lang="en-US" smtClean="0"/>
              <a:pPr/>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5477D5-3222-49ED-B230-C6F3BE1ACD2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FFB983-F5AB-4ECC-AC06-75363BBC81F7}" type="datetimeFigureOut">
              <a:rPr lang="en-US" smtClean="0"/>
              <a:pPr/>
              <a:t>1/27/2016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5477D5-3222-49ED-B230-C6F3BE1ACD2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99FFB983-F5AB-4ECC-AC06-75363BBC81F7}" type="datetimeFigureOut">
              <a:rPr lang="en-US" smtClean="0"/>
              <a:pPr/>
              <a:t>1/27/2016</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C85477D5-3222-49ED-B230-C6F3BE1ACD2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99FFB983-F5AB-4ECC-AC06-75363BBC81F7}" type="datetimeFigureOut">
              <a:rPr lang="en-US" smtClean="0"/>
              <a:pPr/>
              <a:t>1/27/2016</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C85477D5-3222-49ED-B230-C6F3BE1ACD2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99FFB983-F5AB-4ECC-AC06-75363BBC81F7}" type="datetimeFigureOut">
              <a:rPr lang="en-US" smtClean="0"/>
              <a:pPr/>
              <a:t>1/27/2016</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C85477D5-3222-49ED-B230-C6F3BE1ACD2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1447800"/>
            <a:ext cx="5723468" cy="2632425"/>
          </a:xfrm>
        </p:spPr>
        <p:txBody>
          <a:bodyPr>
            <a:normAutofit fontScale="90000"/>
          </a:bodyPr>
          <a:lstStyle/>
          <a:p>
            <a:r>
              <a:rPr lang="en-US" b="1" dirty="0"/>
              <a:t>RULE 90</a:t>
            </a:r>
            <a:br>
              <a:rPr lang="en-US" b="1" dirty="0"/>
            </a:br>
            <a:r>
              <a:rPr lang="en-US" b="1" dirty="0"/>
              <a:t>DISTRIBUTION AND PARTITION OF THE </a:t>
            </a:r>
            <a:r>
              <a:rPr lang="en-US" b="1" dirty="0" smtClean="0"/>
              <a:t>ESTATE</a:t>
            </a:r>
            <a:endParaRPr lang="en-US" dirty="0"/>
          </a:p>
        </p:txBody>
      </p:sp>
    </p:spTree>
    <p:extLst>
      <p:ext uri="{BB962C8B-B14F-4D97-AF65-F5344CB8AC3E}">
        <p14:creationId xmlns:p14="http://schemas.microsoft.com/office/powerpoint/2010/main" val="3922068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817582"/>
            <a:ext cx="6601177" cy="1202485"/>
          </a:xfrm>
        </p:spPr>
        <p:txBody>
          <a:bodyPr>
            <a:noAutofit/>
          </a:bodyPr>
          <a:lstStyle/>
          <a:p>
            <a:pPr algn="l"/>
            <a:r>
              <a:rPr lang="en-US" sz="2800" b="1" dirty="0"/>
              <a:t>PROHIBITION AGAINST INTERFERENCE BY OTHER COURTS</a:t>
            </a:r>
          </a:p>
        </p:txBody>
      </p:sp>
      <p:sp>
        <p:nvSpPr>
          <p:cNvPr id="3" name="Content Placeholder 2"/>
          <p:cNvSpPr>
            <a:spLocks noGrp="1"/>
          </p:cNvSpPr>
          <p:nvPr>
            <p:ph idx="1"/>
          </p:nvPr>
        </p:nvSpPr>
        <p:spPr>
          <a:xfrm>
            <a:off x="1447800" y="2362200"/>
            <a:ext cx="6196405" cy="3603812"/>
          </a:xfrm>
        </p:spPr>
        <p:txBody>
          <a:bodyPr>
            <a:normAutofit/>
          </a:bodyPr>
          <a:lstStyle/>
          <a:p>
            <a:r>
              <a:rPr lang="en-US" dirty="0"/>
              <a:t>As long as the order of distribution of the estate has not been complied with, the probate proceedings cannot be deemed closed and terminated, because a judicial partition is not final and conclusive and does not prevent the heirs from bringing an action to obtain his share, provided the prescriptive period therefore has not elapsed.  </a:t>
            </a:r>
          </a:p>
        </p:txBody>
      </p:sp>
    </p:spTree>
    <p:extLst>
      <p:ext uri="{BB962C8B-B14F-4D97-AF65-F5344CB8AC3E}">
        <p14:creationId xmlns:p14="http://schemas.microsoft.com/office/powerpoint/2010/main" val="1945564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295400"/>
            <a:ext cx="7010400" cy="3733800"/>
          </a:xfrm>
        </p:spPr>
        <p:txBody>
          <a:bodyPr>
            <a:noAutofit/>
          </a:bodyPr>
          <a:lstStyle/>
          <a:p>
            <a:r>
              <a:rPr lang="en-US" sz="2800" dirty="0"/>
              <a:t>The better practice, however, for the heir who  has  not  received  his  share, is  </a:t>
            </a:r>
            <a:r>
              <a:rPr lang="en-US" sz="2800" b="1" dirty="0"/>
              <a:t>to demand his share through proper motion in the same probate or administrative proceedings</a:t>
            </a:r>
            <a:r>
              <a:rPr lang="en-US" sz="2800" dirty="0"/>
              <a:t>, or for the </a:t>
            </a:r>
            <a:r>
              <a:rPr lang="en-US" sz="2800" b="1" dirty="0"/>
              <a:t>reopening of the probate or administrative proceedings </a:t>
            </a:r>
            <a:r>
              <a:rPr lang="en-US" sz="2800" dirty="0"/>
              <a:t>if it had already been closed, </a:t>
            </a:r>
          </a:p>
        </p:txBody>
      </p:sp>
    </p:spTree>
    <p:extLst>
      <p:ext uri="{BB962C8B-B14F-4D97-AF65-F5344CB8AC3E}">
        <p14:creationId xmlns:p14="http://schemas.microsoft.com/office/powerpoint/2010/main" val="1765695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524000"/>
            <a:ext cx="6211645" cy="4199069"/>
          </a:xfrm>
        </p:spPr>
        <p:txBody>
          <a:bodyPr>
            <a:normAutofit/>
          </a:bodyPr>
          <a:lstStyle/>
          <a:p>
            <a:pPr>
              <a:buNone/>
            </a:pPr>
            <a:r>
              <a:rPr lang="en-US" sz="2800" dirty="0" smtClean="0"/>
              <a:t>	and not through an independent action, which would be tried by another court or judge which may thus reverse a decision or order of the probate or intestate court already final and executed and re-shuffle properties long ago distributed and disposed of.</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817583"/>
            <a:ext cx="6677377" cy="935017"/>
          </a:xfrm>
        </p:spPr>
        <p:txBody>
          <a:bodyPr>
            <a:noAutofit/>
          </a:bodyPr>
          <a:lstStyle/>
          <a:p>
            <a:pPr algn="l"/>
            <a:r>
              <a:rPr lang="en-US" sz="2800" dirty="0" err="1" smtClean="0"/>
              <a:t>Celedonia</a:t>
            </a:r>
            <a:r>
              <a:rPr lang="en-US" sz="2800" dirty="0" smtClean="0"/>
              <a:t> </a:t>
            </a:r>
            <a:r>
              <a:rPr lang="en-US" sz="2800" dirty="0" err="1" smtClean="0"/>
              <a:t>Solivio</a:t>
            </a:r>
            <a:r>
              <a:rPr lang="en-US" sz="2800" dirty="0" smtClean="0"/>
              <a:t> vs. Court of Appeals</a:t>
            </a:r>
            <a:br>
              <a:rPr lang="en-US" sz="2800" dirty="0" smtClean="0"/>
            </a:br>
            <a:r>
              <a:rPr lang="en-US" sz="2800" dirty="0" smtClean="0"/>
              <a:t>GR NO. 83484 February 12, 1990</a:t>
            </a:r>
            <a:endParaRPr lang="en-US" sz="2800" dirty="0"/>
          </a:p>
        </p:txBody>
      </p:sp>
      <p:sp>
        <p:nvSpPr>
          <p:cNvPr id="3" name="Content Placeholder 2"/>
          <p:cNvSpPr>
            <a:spLocks noGrp="1"/>
          </p:cNvSpPr>
          <p:nvPr>
            <p:ph idx="1"/>
          </p:nvPr>
        </p:nvSpPr>
        <p:spPr>
          <a:xfrm>
            <a:off x="1371600" y="1981200"/>
            <a:ext cx="6553200" cy="3741869"/>
          </a:xfrm>
        </p:spPr>
        <p:txBody>
          <a:bodyPr>
            <a:normAutofit/>
          </a:bodyPr>
          <a:lstStyle/>
          <a:p>
            <a:r>
              <a:rPr lang="en-US" dirty="0" smtClean="0"/>
              <a:t>FACTS:</a:t>
            </a:r>
          </a:p>
          <a:p>
            <a:pPr lvl="1"/>
            <a:r>
              <a:rPr lang="en-US" dirty="0" smtClean="0"/>
              <a:t>Esteban </a:t>
            </a:r>
            <a:r>
              <a:rPr lang="en-US" dirty="0" err="1" smtClean="0"/>
              <a:t>Javellana</a:t>
            </a:r>
            <a:r>
              <a:rPr lang="en-US" dirty="0" smtClean="0"/>
              <a:t>, Jr. died a bachelor, with his only surviving relatives  who are the following:</a:t>
            </a:r>
          </a:p>
          <a:p>
            <a:pPr lvl="2"/>
            <a:r>
              <a:rPr lang="en-US" dirty="0" err="1" smtClean="0"/>
              <a:t>Celedonia</a:t>
            </a:r>
            <a:r>
              <a:rPr lang="en-US" dirty="0" smtClean="0"/>
              <a:t> </a:t>
            </a:r>
            <a:r>
              <a:rPr lang="en-US" dirty="0" err="1" smtClean="0"/>
              <a:t>Solivio</a:t>
            </a:r>
            <a:r>
              <a:rPr lang="en-US" dirty="0" smtClean="0"/>
              <a:t> – Maternal aunt</a:t>
            </a:r>
          </a:p>
          <a:p>
            <a:pPr lvl="2"/>
            <a:r>
              <a:rPr lang="en-US" dirty="0" smtClean="0"/>
              <a:t>Concordia </a:t>
            </a:r>
            <a:r>
              <a:rPr lang="en-US" dirty="0" err="1" smtClean="0"/>
              <a:t>Javellana</a:t>
            </a:r>
            <a:r>
              <a:rPr lang="en-US" dirty="0" smtClean="0"/>
              <a:t>-Villanueva – sister of his father </a:t>
            </a:r>
          </a:p>
          <a:p>
            <a:pPr lvl="2"/>
            <a:endParaRPr lang="en-US" dirty="0" smtClean="0"/>
          </a:p>
          <a:p>
            <a:pPr lvl="1"/>
            <a:r>
              <a:rPr lang="en-US" dirty="0" smtClean="0"/>
              <a:t>Concordia and </a:t>
            </a:r>
            <a:r>
              <a:rPr lang="en-US" dirty="0" err="1" smtClean="0"/>
              <a:t>Celedonia</a:t>
            </a:r>
            <a:r>
              <a:rPr lang="en-US" dirty="0" smtClean="0"/>
              <a:t> agreed that the latter would take care of the proceedings leading to the formation of the foundation.</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63040" y="1371600"/>
            <a:ext cx="6196405" cy="4351469"/>
          </a:xfrm>
        </p:spPr>
        <p:txBody>
          <a:bodyPr/>
          <a:lstStyle/>
          <a:p>
            <a:pPr lvl="1"/>
            <a:r>
              <a:rPr lang="en-US" dirty="0" err="1" smtClean="0"/>
              <a:t>Celedonia</a:t>
            </a:r>
            <a:r>
              <a:rPr lang="en-US" dirty="0" smtClean="0"/>
              <a:t> filed a special proceeding for her appointment as special </a:t>
            </a:r>
            <a:r>
              <a:rPr lang="en-US" dirty="0" err="1" smtClean="0"/>
              <a:t>administratrix</a:t>
            </a:r>
            <a:r>
              <a:rPr lang="en-US" dirty="0" smtClean="0"/>
              <a:t> of the estate of the deceased.</a:t>
            </a:r>
          </a:p>
          <a:p>
            <a:pPr lvl="1">
              <a:buNone/>
            </a:pPr>
            <a:endParaRPr lang="en-US" dirty="0" smtClean="0"/>
          </a:p>
          <a:p>
            <a:pPr lvl="1"/>
            <a:r>
              <a:rPr lang="en-US" dirty="0" smtClean="0"/>
              <a:t>Later, she filed an amended petition praying that the letters of administration be issued to her; that she be declared the sole heir of the deceased; and that after payment of all claims and rendition of inventory and accounting, the estate be adjudicated to her.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066800"/>
            <a:ext cx="6440245" cy="4656269"/>
          </a:xfrm>
        </p:spPr>
        <p:txBody>
          <a:bodyPr/>
          <a:lstStyle/>
          <a:p>
            <a:pPr lvl="1"/>
            <a:r>
              <a:rPr lang="en-US" dirty="0" smtClean="0"/>
              <a:t>After due publication and hearing of the said petition as well as her amended petition, she was declared sole heir of the estate of the deceased.</a:t>
            </a:r>
          </a:p>
          <a:p>
            <a:pPr lvl="1"/>
            <a:endParaRPr lang="en-US" dirty="0" smtClean="0"/>
          </a:p>
          <a:p>
            <a:pPr lvl="1"/>
            <a:r>
              <a:rPr lang="en-US" dirty="0" smtClean="0"/>
              <a:t>Thereafter, she sold the properties of the estate to pay the taxes and other obligations of the deceased and proceeded to set up the “SALUSTIA SOLIVIO VDA. DE JAVELLANA FOUNDATION”</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143000"/>
            <a:ext cx="6287845" cy="4580069"/>
          </a:xfrm>
        </p:spPr>
        <p:txBody>
          <a:bodyPr/>
          <a:lstStyle/>
          <a:p>
            <a:pPr lvl="1"/>
            <a:r>
              <a:rPr lang="en-US" dirty="0" smtClean="0"/>
              <a:t>4 months later, Concordia </a:t>
            </a:r>
            <a:r>
              <a:rPr lang="en-US" dirty="0" err="1" smtClean="0"/>
              <a:t>Javellana</a:t>
            </a:r>
            <a:r>
              <a:rPr lang="en-US" dirty="0" smtClean="0"/>
              <a:t> Villanueva filed a motion for reconsideration declaring </a:t>
            </a:r>
            <a:r>
              <a:rPr lang="en-US" dirty="0" err="1" smtClean="0"/>
              <a:t>Celedonia</a:t>
            </a:r>
            <a:r>
              <a:rPr lang="en-US" dirty="0" smtClean="0"/>
              <a:t> as “sole heir” of Esteban because she too was an heir of the deceased. </a:t>
            </a:r>
          </a:p>
          <a:p>
            <a:pPr lvl="1"/>
            <a:endParaRPr lang="en-US" dirty="0" smtClean="0"/>
          </a:p>
          <a:p>
            <a:pPr lvl="1"/>
            <a:r>
              <a:rPr lang="en-US" dirty="0" smtClean="0"/>
              <a:t>MR was denied on the ground of tardiness</a:t>
            </a:r>
          </a:p>
          <a:p>
            <a:pPr lvl="1"/>
            <a:endParaRPr lang="en-US" dirty="0" smtClean="0"/>
          </a:p>
          <a:p>
            <a:pPr lvl="1"/>
            <a:r>
              <a:rPr lang="en-US" dirty="0" smtClean="0"/>
              <a:t>Instead of appealing the denial, Concordia filed a civil case in the RTC Iloilo for partition, recovery of possession, ownership and damages.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990600"/>
            <a:ext cx="6287845" cy="4732469"/>
          </a:xfrm>
        </p:spPr>
        <p:txBody>
          <a:bodyPr>
            <a:normAutofit/>
          </a:bodyPr>
          <a:lstStyle/>
          <a:p>
            <a:endParaRPr lang="en-US" dirty="0" smtClean="0"/>
          </a:p>
          <a:p>
            <a:r>
              <a:rPr lang="en-US" dirty="0" smtClean="0"/>
              <a:t>ISSUE: </a:t>
            </a:r>
          </a:p>
          <a:p>
            <a:pPr>
              <a:buNone/>
            </a:pPr>
            <a:endParaRPr lang="en-US" dirty="0" smtClean="0"/>
          </a:p>
          <a:p>
            <a:pPr lvl="1" algn="just"/>
            <a:r>
              <a:rPr lang="en-US" dirty="0" smtClean="0"/>
              <a:t>WON the RTC Iloilo had jurisdiction to entertain the case for partition and recovery of Concordia Villanueva’s share of the estate of Esteban Jr. even while the probate proceedings were still pending in the same court.</a:t>
            </a:r>
          </a:p>
          <a:p>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066800"/>
            <a:ext cx="6287845" cy="4656269"/>
          </a:xfrm>
        </p:spPr>
        <p:txBody>
          <a:bodyPr/>
          <a:lstStyle/>
          <a:p>
            <a:r>
              <a:rPr lang="en-US" dirty="0" smtClean="0"/>
              <a:t>HELD:</a:t>
            </a:r>
          </a:p>
          <a:p>
            <a:pPr lvl="1"/>
            <a:r>
              <a:rPr lang="en-US" dirty="0" smtClean="0"/>
              <a:t>The RTC lacked jurisdiction to entertain Concordia’s action for partition and recovery of her share of the estate while the probate  proceedings are still pending in the same court, there being as yet no orders for the submission and approval of the </a:t>
            </a:r>
            <a:r>
              <a:rPr lang="en-US" dirty="0" err="1" smtClean="0"/>
              <a:t>administratrix’s</a:t>
            </a:r>
            <a:r>
              <a:rPr lang="en-US" dirty="0" smtClean="0"/>
              <a:t> inventory and accounting distributing the residue of the estate to the heir and terminating the proceedings.</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066800"/>
            <a:ext cx="6211645" cy="4656269"/>
          </a:xfrm>
        </p:spPr>
        <p:txBody>
          <a:bodyPr/>
          <a:lstStyle/>
          <a:p>
            <a:pPr lvl="1"/>
            <a:r>
              <a:rPr lang="en-US" dirty="0" smtClean="0"/>
              <a:t>It is the order of distribution directing the delivery of the residue of the estate to the persons entitled thereto that brings to a close the intestate proceedings, puts an end to the administration and thus relieves the administrator from his duties.</a:t>
            </a:r>
          </a:p>
          <a:p>
            <a:pPr lvl="1"/>
            <a:endParaRPr lang="en-US" dirty="0" smtClean="0"/>
          </a:p>
          <a:p>
            <a:pPr lvl="1"/>
            <a:r>
              <a:rPr lang="en-US" dirty="0" smtClean="0"/>
              <a:t>The probate court loses jurisdiction of an estate under administration only after the payment of all the debts and the remaining estate delivered to the heirs entitled to receive the same.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1447800"/>
            <a:ext cx="6196405" cy="3603812"/>
          </a:xfrm>
        </p:spPr>
        <p:txBody>
          <a:bodyPr/>
          <a:lstStyle/>
          <a:p>
            <a:r>
              <a:rPr lang="en-US" b="1" dirty="0" smtClean="0"/>
              <a:t>Administration </a:t>
            </a:r>
            <a:r>
              <a:rPr lang="en-US" dirty="0" smtClean="0"/>
              <a:t>is for the purpose of liquidation of the estate and distribution </a:t>
            </a:r>
            <a:r>
              <a:rPr lang="en-US" dirty="0" err="1" smtClean="0"/>
              <a:t>og</a:t>
            </a:r>
            <a:r>
              <a:rPr lang="en-US" dirty="0" smtClean="0"/>
              <a:t> the residue among the heirs and legatees.</a:t>
            </a:r>
          </a:p>
          <a:p>
            <a:endParaRPr lang="en-US" b="1" dirty="0"/>
          </a:p>
          <a:p>
            <a:r>
              <a:rPr lang="en-US" b="1" dirty="0" smtClean="0"/>
              <a:t>Liquidation</a:t>
            </a:r>
            <a:r>
              <a:rPr lang="en-US" dirty="0" smtClean="0"/>
              <a:t> </a:t>
            </a:r>
            <a:r>
              <a:rPr lang="en-US" dirty="0"/>
              <a:t>means the determination of all assets of the estate and payment of all debts and expenses.</a:t>
            </a:r>
          </a:p>
        </p:txBody>
      </p:sp>
    </p:spTree>
    <p:extLst>
      <p:ext uri="{BB962C8B-B14F-4D97-AF65-F5344CB8AC3E}">
        <p14:creationId xmlns:p14="http://schemas.microsoft.com/office/powerpoint/2010/main" val="1579761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066800"/>
            <a:ext cx="6211645" cy="4656269"/>
          </a:xfrm>
        </p:spPr>
        <p:txBody>
          <a:bodyPr/>
          <a:lstStyle/>
          <a:p>
            <a:pPr lvl="1"/>
            <a:r>
              <a:rPr lang="en-US" dirty="0" smtClean="0"/>
              <a:t>The finality of the approval of the project of the probate court has the power to determine the proportion or parts to which each distributed is entitled.</a:t>
            </a:r>
          </a:p>
          <a:p>
            <a:pPr lvl="1"/>
            <a:endParaRPr lang="en-US" dirty="0" smtClean="0"/>
          </a:p>
          <a:p>
            <a:pPr lvl="1"/>
            <a:r>
              <a:rPr lang="en-US" dirty="0" smtClean="0"/>
              <a:t>To hold that a separate and independent action is necessary to that effect, would be contrary to the general tendency of the jurisprudence of avoiding multiplicity of suits; and is further, expensive, dilatory, and impractical.</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When order for distribution of residue made </a:t>
            </a:r>
            <a:r>
              <a:rPr lang="en-US" dirty="0"/>
              <a:t>(Sec.1)</a:t>
            </a:r>
          </a:p>
        </p:txBody>
      </p:sp>
      <p:sp>
        <p:nvSpPr>
          <p:cNvPr id="3" name="Content Placeholder 2"/>
          <p:cNvSpPr>
            <a:spLocks noGrp="1"/>
          </p:cNvSpPr>
          <p:nvPr>
            <p:ph idx="1"/>
          </p:nvPr>
        </p:nvSpPr>
        <p:spPr/>
        <p:txBody>
          <a:bodyPr>
            <a:normAutofit/>
          </a:bodyPr>
          <a:lstStyle/>
          <a:p>
            <a:r>
              <a:rPr lang="en-US" b="1" dirty="0"/>
              <a:t>RULE:</a:t>
            </a:r>
            <a:r>
              <a:rPr lang="en-US" dirty="0"/>
              <a:t> ORDER OF DISTRIBUTION shall be made AFTER payments of all debts, funeral expenses, expenses for administration, allowance </a:t>
            </a:r>
            <a:r>
              <a:rPr lang="en-US" dirty="0" smtClean="0"/>
              <a:t>to the widow </a:t>
            </a:r>
            <a:r>
              <a:rPr lang="en-US" dirty="0"/>
              <a:t>and </a:t>
            </a:r>
            <a:r>
              <a:rPr lang="en-US" dirty="0" smtClean="0"/>
              <a:t>estate </a:t>
            </a:r>
            <a:r>
              <a:rPr lang="en-US" dirty="0"/>
              <a:t>tax is </a:t>
            </a:r>
            <a:r>
              <a:rPr lang="en-US" dirty="0" smtClean="0"/>
              <a:t>effected or BEFORE payment, only if the </a:t>
            </a:r>
            <a:r>
              <a:rPr lang="en-US" dirty="0" err="1" smtClean="0"/>
              <a:t>distributees</a:t>
            </a:r>
            <a:r>
              <a:rPr lang="en-US" dirty="0"/>
              <a:t> </a:t>
            </a:r>
            <a:r>
              <a:rPr lang="en-US" dirty="0" smtClean="0"/>
              <a:t>gives a bond in a sum fixed by court.</a:t>
            </a:r>
            <a:endParaRPr lang="en-US" dirty="0" smtClean="0"/>
          </a:p>
          <a:p>
            <a:pPr marL="0" indent="0">
              <a:buNone/>
            </a:pPr>
            <a:endParaRPr lang="en-US" dirty="0" smtClean="0"/>
          </a:p>
        </p:txBody>
      </p:sp>
    </p:spTree>
    <p:extLst>
      <p:ext uri="{BB962C8B-B14F-4D97-AF65-F5344CB8AC3E}">
        <p14:creationId xmlns:p14="http://schemas.microsoft.com/office/powerpoint/2010/main" val="1706636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Proceedings for the settlement is deemed ready for final closure when:</a:t>
            </a:r>
            <a:endParaRPr lang="en-US" sz="2400" dirty="0"/>
          </a:p>
        </p:txBody>
      </p:sp>
      <p:sp>
        <p:nvSpPr>
          <p:cNvPr id="3" name="Content Placeholder 2"/>
          <p:cNvSpPr>
            <a:spLocks noGrp="1"/>
          </p:cNvSpPr>
          <p:nvPr>
            <p:ph idx="1"/>
          </p:nvPr>
        </p:nvSpPr>
        <p:spPr/>
        <p:txBody>
          <a:bodyPr/>
          <a:lstStyle/>
          <a:p>
            <a:r>
              <a:rPr lang="en-US" dirty="0" smtClean="0"/>
              <a:t>Order of distribution</a:t>
            </a:r>
          </a:p>
          <a:p>
            <a:r>
              <a:rPr lang="en-US" dirty="0" smtClean="0"/>
              <a:t>Payment of obligations</a:t>
            </a:r>
          </a:p>
          <a:p>
            <a:r>
              <a:rPr lang="en-US" dirty="0" smtClean="0"/>
              <a:t>Such order is upon proper and specific application for the purpose of the interested party or parties and not of the court.</a:t>
            </a:r>
            <a:endParaRPr lang="en-US" dirty="0"/>
          </a:p>
        </p:txBody>
      </p:sp>
    </p:spTree>
    <p:extLst>
      <p:ext uri="{BB962C8B-B14F-4D97-AF65-F5344CB8AC3E}">
        <p14:creationId xmlns:p14="http://schemas.microsoft.com/office/powerpoint/2010/main" val="37110085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838200"/>
            <a:ext cx="6965245" cy="1202485"/>
          </a:xfrm>
        </p:spPr>
        <p:txBody>
          <a:bodyPr>
            <a:noAutofit/>
          </a:bodyPr>
          <a:lstStyle/>
          <a:p>
            <a:r>
              <a:rPr lang="en-US" sz="3200" dirty="0" smtClean="0"/>
              <a:t>Stages that must be followed (Order of Distribution)</a:t>
            </a:r>
            <a:endParaRPr lang="en-US" sz="3200" dirty="0"/>
          </a:p>
        </p:txBody>
      </p:sp>
      <p:sp>
        <p:nvSpPr>
          <p:cNvPr id="3" name="Content Placeholder 2"/>
          <p:cNvSpPr>
            <a:spLocks noGrp="1"/>
          </p:cNvSpPr>
          <p:nvPr>
            <p:ph idx="1"/>
          </p:nvPr>
        </p:nvSpPr>
        <p:spPr/>
        <p:txBody>
          <a:bodyPr>
            <a:normAutofit/>
          </a:bodyPr>
          <a:lstStyle/>
          <a:p>
            <a:r>
              <a:rPr lang="en-US" dirty="0" smtClean="0"/>
              <a:t>Payment of obligations (Liquidation of Estate)</a:t>
            </a:r>
          </a:p>
          <a:p>
            <a:pPr lvl="1"/>
            <a:r>
              <a:rPr lang="en-US" dirty="0" smtClean="0"/>
              <a:t>No distribution shall be allowed until payment of the obligations has been made or provided for unless the </a:t>
            </a:r>
            <a:r>
              <a:rPr lang="en-US" dirty="0" err="1" smtClean="0"/>
              <a:t>distributees</a:t>
            </a:r>
            <a:r>
              <a:rPr lang="en-US" dirty="0" smtClean="0"/>
              <a:t>, or any of them, give a bond, in a sum fixed by court, conditioned for the payment of said obligations within such time as the court directs</a:t>
            </a:r>
            <a:endParaRPr lang="en-US" dirty="0"/>
          </a:p>
        </p:txBody>
      </p:sp>
    </p:spTree>
    <p:extLst>
      <p:ext uri="{BB962C8B-B14F-4D97-AF65-F5344CB8AC3E}">
        <p14:creationId xmlns:p14="http://schemas.microsoft.com/office/powerpoint/2010/main" val="2685653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143000"/>
            <a:ext cx="6516445" cy="4580069"/>
          </a:xfrm>
        </p:spPr>
        <p:txBody>
          <a:bodyPr/>
          <a:lstStyle/>
          <a:p>
            <a:r>
              <a:rPr lang="en-US" dirty="0" smtClean="0"/>
              <a:t>Declaration of Heirs</a:t>
            </a:r>
          </a:p>
          <a:p>
            <a:pPr marL="0" indent="0">
              <a:buNone/>
            </a:pPr>
            <a:endParaRPr lang="en-US" dirty="0" smtClean="0"/>
          </a:p>
          <a:p>
            <a:pPr lvl="1"/>
            <a:r>
              <a:rPr lang="en-US" dirty="0" smtClean="0"/>
              <a:t>To determine to whom the residue of the estate should be distributed</a:t>
            </a:r>
          </a:p>
          <a:p>
            <a:pPr lvl="1"/>
            <a:r>
              <a:rPr lang="en-US" dirty="0" smtClean="0"/>
              <a:t>A separate action for the declaration of heirs is not proper, thus an action for compulsory recognition of a natural child may be instituted and decided in a proceeding for the settlement of the estate of the ancestor.</a:t>
            </a:r>
            <a:endParaRPr lang="en-US" dirty="0"/>
          </a:p>
        </p:txBody>
      </p:sp>
    </p:spTree>
    <p:extLst>
      <p:ext uri="{BB962C8B-B14F-4D97-AF65-F5344CB8AC3E}">
        <p14:creationId xmlns:p14="http://schemas.microsoft.com/office/powerpoint/2010/main" val="3852989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817583"/>
            <a:ext cx="6753577" cy="1011218"/>
          </a:xfrm>
        </p:spPr>
        <p:txBody>
          <a:bodyPr>
            <a:normAutofit/>
          </a:bodyPr>
          <a:lstStyle/>
          <a:p>
            <a:pPr algn="l"/>
            <a:r>
              <a:rPr lang="en-US" sz="3200" b="1" dirty="0"/>
              <a:t>When is title vested?</a:t>
            </a:r>
            <a:endParaRPr lang="en-US" sz="3200" dirty="0"/>
          </a:p>
        </p:txBody>
      </p:sp>
      <p:sp>
        <p:nvSpPr>
          <p:cNvPr id="3" name="Content Placeholder 2"/>
          <p:cNvSpPr>
            <a:spLocks noGrp="1"/>
          </p:cNvSpPr>
          <p:nvPr>
            <p:ph idx="1"/>
          </p:nvPr>
        </p:nvSpPr>
        <p:spPr/>
        <p:txBody>
          <a:bodyPr/>
          <a:lstStyle/>
          <a:p>
            <a:r>
              <a:rPr lang="en-US" dirty="0"/>
              <a:t>From FINALITY of order of distribution</a:t>
            </a:r>
            <a:r>
              <a:rPr lang="en-US" dirty="0" smtClean="0"/>
              <a:t>.</a:t>
            </a:r>
          </a:p>
          <a:p>
            <a:endParaRPr lang="en-US" dirty="0"/>
          </a:p>
          <a:p>
            <a:r>
              <a:rPr lang="en-US" dirty="0"/>
              <a:t>Only after partition is approved and not before, the court may order the delivery to the heirs of their respective shares except when the heir file a bond conditioned to pay the debts.</a:t>
            </a:r>
          </a:p>
        </p:txBody>
      </p:sp>
    </p:spTree>
    <p:extLst>
      <p:ext uri="{BB962C8B-B14F-4D97-AF65-F5344CB8AC3E}">
        <p14:creationId xmlns:p14="http://schemas.microsoft.com/office/powerpoint/2010/main" val="3567642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63040" y="1371600"/>
            <a:ext cx="6196405" cy="4351469"/>
          </a:xfrm>
        </p:spPr>
        <p:txBody>
          <a:bodyPr/>
          <a:lstStyle/>
          <a:p>
            <a:r>
              <a:rPr lang="en-US" dirty="0"/>
              <a:t>An order which determines the distributive shares of heirs is appealable. If not appealed, it becomes final</a:t>
            </a:r>
            <a:r>
              <a:rPr lang="en-US" dirty="0" smtClean="0"/>
              <a:t>.</a:t>
            </a:r>
          </a:p>
          <a:p>
            <a:endParaRPr lang="en-US" dirty="0"/>
          </a:p>
          <a:p>
            <a:r>
              <a:rPr lang="en-US" dirty="0"/>
              <a:t>The probate court </a:t>
            </a:r>
            <a:r>
              <a:rPr lang="en-US" dirty="0" smtClean="0"/>
              <a:t>loses </a:t>
            </a:r>
            <a:r>
              <a:rPr lang="en-US" dirty="0"/>
              <a:t>jurisdiction over the settlement proceedings only upon payment of all debts and expenses of the obligor and delivery of the entire estate to all the heirs.</a:t>
            </a:r>
          </a:p>
        </p:txBody>
      </p:sp>
    </p:spTree>
    <p:extLst>
      <p:ext uri="{BB962C8B-B14F-4D97-AF65-F5344CB8AC3E}">
        <p14:creationId xmlns:p14="http://schemas.microsoft.com/office/powerpoint/2010/main" val="1267665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85800"/>
            <a:ext cx="7162800" cy="1706562"/>
          </a:xfrm>
        </p:spPr>
        <p:txBody>
          <a:bodyPr>
            <a:noAutofit/>
          </a:bodyPr>
          <a:lstStyle/>
          <a:p>
            <a:pPr algn="l"/>
            <a:r>
              <a:rPr lang="en-US" sz="2400" b="1" dirty="0"/>
              <a:t>CONDITIONS PRECEDENT</a:t>
            </a:r>
            <a:r>
              <a:rPr lang="en-US" sz="2400" dirty="0"/>
              <a:t> </a:t>
            </a:r>
            <a:r>
              <a:rPr lang="en-US" sz="2400" b="1" dirty="0"/>
              <a:t>to be complied with for the issuance of an order of distribution</a:t>
            </a:r>
            <a:endParaRPr lang="en-US" sz="2400" dirty="0"/>
          </a:p>
        </p:txBody>
      </p:sp>
      <p:sp>
        <p:nvSpPr>
          <p:cNvPr id="3" name="Content Placeholder 2"/>
          <p:cNvSpPr>
            <a:spLocks noGrp="1"/>
          </p:cNvSpPr>
          <p:nvPr>
            <p:ph idx="1"/>
          </p:nvPr>
        </p:nvSpPr>
        <p:spPr>
          <a:xfrm>
            <a:off x="1371600" y="2209800"/>
            <a:ext cx="6781800" cy="3459163"/>
          </a:xfrm>
        </p:spPr>
        <p:txBody>
          <a:bodyPr/>
          <a:lstStyle/>
          <a:p>
            <a:pPr lvl="0"/>
            <a:r>
              <a:rPr lang="en-US" dirty="0"/>
              <a:t>Showing that the executor, administrator or person interested in the estate applied for such; and</a:t>
            </a:r>
          </a:p>
          <a:p>
            <a:r>
              <a:rPr lang="en-US" dirty="0"/>
              <a:t>The requirements as to notice and hearing upon such application have been fulfilled.</a:t>
            </a:r>
          </a:p>
        </p:txBody>
      </p:sp>
    </p:spTree>
    <p:extLst>
      <p:ext uri="{BB962C8B-B14F-4D97-AF65-F5344CB8AC3E}">
        <p14:creationId xmlns:p14="http://schemas.microsoft.com/office/powerpoint/2010/main" val="1875997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536</TotalTime>
  <Words>1024</Words>
  <Application>Microsoft Office PowerPoint</Application>
  <PresentationFormat>On-screen Show (4:3)</PresentationFormat>
  <Paragraphs>61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Pushpin</vt:lpstr>
      <vt:lpstr>RULE 90 DISTRIBUTION AND PARTITION OF THE ESTATE</vt:lpstr>
      <vt:lpstr>PowerPoint Presentation</vt:lpstr>
      <vt:lpstr>When order for distribution of residue made (Sec.1)</vt:lpstr>
      <vt:lpstr>Proceedings for the settlement is deemed ready for final closure when:</vt:lpstr>
      <vt:lpstr>Stages that must be followed (Order of Distribution)</vt:lpstr>
      <vt:lpstr>PowerPoint Presentation</vt:lpstr>
      <vt:lpstr>When is title vested?</vt:lpstr>
      <vt:lpstr>PowerPoint Presentation</vt:lpstr>
      <vt:lpstr>CONDITIONS PRECEDENT to be complied with for the issuance of an order of distribution</vt:lpstr>
      <vt:lpstr>PROHIBITION AGAINST INTERFERENCE BY OTHER COURTS</vt:lpstr>
      <vt:lpstr>PowerPoint Presentation</vt:lpstr>
      <vt:lpstr>PowerPoint Presentation</vt:lpstr>
      <vt:lpstr>Celedonia Solivio vs. Court of Appeals GR NO. 83484 February 12, 1990</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27</cp:revision>
  <dcterms:created xsi:type="dcterms:W3CDTF">2016-01-02T06:24:55Z</dcterms:created>
  <dcterms:modified xsi:type="dcterms:W3CDTF">2016-01-27T09:48:15Z</dcterms:modified>
</cp:coreProperties>
</file>