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7" r:id="rId2"/>
    <p:sldId id="264"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3088" autoAdjust="0"/>
    <p:restoredTop sz="94660"/>
  </p:normalViewPr>
  <p:slideViewPr>
    <p:cSldViewPr>
      <p:cViewPr varScale="1">
        <p:scale>
          <a:sx n="73" d="100"/>
          <a:sy n="73" d="100"/>
        </p:scale>
        <p:origin x="-106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0EDA6F0-038E-41B5-8E94-9D72A4A2DC2E}" type="datetimeFigureOut">
              <a:rPr lang="en-US" smtClean="0"/>
              <a:pPr/>
              <a:t>1/9/2016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11EE247-C33A-48F4-A587-C945715A39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11EE247-C33A-48F4-A587-C945715A39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11EE247-C33A-48F4-A587-C945715A39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11EE247-C33A-48F4-A587-C945715A39B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11EE247-C33A-48F4-A587-C945715A39B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11EE247-C33A-48F4-A587-C945715A39B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11EE247-C33A-48F4-A587-C945715A39B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11EE247-C33A-48F4-A587-C945715A39B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0EDA6F0-038E-41B5-8E94-9D72A4A2DC2E}" type="datetimeFigureOut">
              <a:rPr lang="en-US" smtClean="0"/>
              <a:pPr/>
              <a:t>1/9/2016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11EE247-C33A-48F4-A587-C945715A39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0EDA6F0-038E-41B5-8E94-9D72A4A2DC2E}" type="datetimeFigureOut">
              <a:rPr lang="en-US" smtClean="0"/>
              <a:pPr/>
              <a:t>1/9/2016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11EE247-C33A-48F4-A587-C945715A39B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0EDA6F0-038E-41B5-8E94-9D72A4A2DC2E}" type="datetimeFigureOut">
              <a:rPr lang="en-US" smtClean="0"/>
              <a:pPr/>
              <a:t>1/9/2016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11EE247-C33A-48F4-A587-C945715A39B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0EDA6F0-038E-41B5-8E94-9D72A4A2DC2E}" type="datetimeFigureOut">
              <a:rPr lang="en-US" smtClean="0"/>
              <a:pPr/>
              <a:t>1/9/2016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11EE247-C33A-48F4-A587-C945715A39B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1600"/>
            <a:ext cx="8458200" cy="2308324"/>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RULE 75</a:t>
            </a:r>
          </a:p>
          <a:p>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PRODUCTION OF WILL</a:t>
            </a:r>
          </a:p>
          <a:p>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ALLOWANCE OF WILL NECESSARY</a:t>
            </a:r>
            <a:endParaRPr lang="en-US" sz="2400" b="1"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flipH="1">
            <a:off x="45719" y="838200"/>
            <a:ext cx="9098281" cy="5355312"/>
          </a:xfrm>
          <a:prstGeom prst="rect">
            <a:avLst/>
          </a:prstGeom>
          <a:noFill/>
        </p:spPr>
        <p:txBody>
          <a:bodyPr wrap="square" rtlCol="0">
            <a:spAutoFit/>
          </a:bodyPr>
          <a:lstStyle/>
          <a:p>
            <a:r>
              <a:rPr lang="en-US" dirty="0" smtClean="0"/>
              <a:t>Inventory and Appraisal must be made within three (3) months from the grant of letters Testamentary or Administration.</a:t>
            </a:r>
          </a:p>
          <a:p>
            <a:endParaRPr lang="en-US" dirty="0" smtClean="0"/>
          </a:p>
          <a:p>
            <a:r>
              <a:rPr lang="en-US" dirty="0" smtClean="0"/>
              <a:t>Approval of an inventory is not a conclusive determination of what assets constituted the </a:t>
            </a:r>
            <a:r>
              <a:rPr lang="en-US" dirty="0" err="1" smtClean="0"/>
              <a:t>decendent’s</a:t>
            </a:r>
            <a:r>
              <a:rPr lang="en-US" dirty="0" smtClean="0"/>
              <a:t> estate and of the valuation thereof. Such determination is only provisional and a prima facie finding of the issue of ownership.</a:t>
            </a:r>
          </a:p>
          <a:p>
            <a:endParaRPr lang="en-US" dirty="0" smtClean="0"/>
          </a:p>
          <a:p>
            <a:r>
              <a:rPr lang="en-US" dirty="0" smtClean="0"/>
              <a:t>Allowance to widow and family</a:t>
            </a:r>
          </a:p>
          <a:p>
            <a:r>
              <a:rPr lang="en-US" dirty="0" smtClean="0"/>
              <a:t>	</a:t>
            </a:r>
            <a:r>
              <a:rPr lang="en-US" dirty="0" smtClean="0"/>
              <a:t>allowance – monetary advances subject to collation and deductible from their share in the estate of the decedent.</a:t>
            </a:r>
          </a:p>
          <a:p>
            <a:endParaRPr lang="en-US" dirty="0" smtClean="0"/>
          </a:p>
          <a:p>
            <a:r>
              <a:rPr lang="en-US" dirty="0" smtClean="0"/>
              <a:t>Who are entitled to allowance during proceeding?</a:t>
            </a:r>
          </a:p>
          <a:p>
            <a:r>
              <a:rPr lang="en-US" dirty="0" smtClean="0"/>
              <a:t>	</a:t>
            </a:r>
            <a:r>
              <a:rPr lang="en-US" dirty="0" smtClean="0"/>
              <a:t>-legitimate surviving spouse and</a:t>
            </a:r>
          </a:p>
          <a:p>
            <a:r>
              <a:rPr lang="en-US" dirty="0" smtClean="0"/>
              <a:t>	- children of the decedent</a:t>
            </a:r>
          </a:p>
          <a:p>
            <a:endParaRPr lang="en-US" dirty="0" smtClean="0"/>
          </a:p>
          <a:p>
            <a:r>
              <a:rPr lang="en-US" dirty="0" smtClean="0"/>
              <a:t>According to art. 188 of the NCC now Art. 133 of the FC, the children need not be minors or incapacitated to be entitled to allowance under Rule 83</a:t>
            </a:r>
          </a:p>
          <a:p>
            <a:r>
              <a:rPr lang="en-US" dirty="0" smtClean="0"/>
              <a:t>	</a:t>
            </a:r>
            <a:r>
              <a:rPr lang="en-US" dirty="0" smtClean="0"/>
              <a:t>			( </a:t>
            </a:r>
            <a:r>
              <a:rPr lang="en-US" dirty="0" err="1" smtClean="0"/>
              <a:t>santero</a:t>
            </a:r>
            <a:r>
              <a:rPr lang="en-US" dirty="0" smtClean="0"/>
              <a:t> </a:t>
            </a:r>
            <a:r>
              <a:rPr lang="en-US" dirty="0" err="1" smtClean="0"/>
              <a:t>vs</a:t>
            </a:r>
            <a:r>
              <a:rPr lang="en-US" dirty="0" smtClean="0"/>
              <a:t> CFI gr. No 61700-03- 9-24-87)</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762000"/>
            <a:ext cx="9144000" cy="1200329"/>
          </a:xfrm>
          <a:prstGeom prst="rect">
            <a:avLst/>
          </a:prstGeom>
          <a:noFill/>
        </p:spPr>
        <p:txBody>
          <a:bodyPr wrap="square" rtlCol="0">
            <a:spAutoFit/>
          </a:bodyPr>
          <a:lstStyle/>
          <a:p>
            <a:r>
              <a:rPr lang="en-US" dirty="0" smtClean="0"/>
              <a:t>When liabilities exceed the asset of the estate , his widow and children are not entitled to support pending the liquidation of the intestate estate, on the ground that such support , having the character of an advance payment to be deducted from the respective share of each heir during distribution.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2092881"/>
          </a:xfrm>
          <a:prstGeom prst="rect">
            <a:avLst/>
          </a:prstGeom>
          <a:noFill/>
        </p:spPr>
        <p:txBody>
          <a:bodyPr wrap="square" rtlCol="0">
            <a:spAutoFit/>
          </a:bodyPr>
          <a:lstStyle/>
          <a:p>
            <a:r>
              <a:rPr lang="en-US" dirty="0" smtClean="0"/>
              <a:t>				</a:t>
            </a:r>
          </a:p>
          <a:p>
            <a:endParaRPr lang="en-US" sz="2800" dirty="0" smtClean="0"/>
          </a:p>
          <a:p>
            <a:r>
              <a:rPr lang="en-US" sz="2800" dirty="0" smtClean="0"/>
              <a:t>				RULE 83</a:t>
            </a:r>
          </a:p>
          <a:p>
            <a:r>
              <a:rPr lang="en-US" sz="2800" dirty="0" smtClean="0"/>
              <a:t>	INVENTORY  AND APPRAISAL, PROVISION </a:t>
            </a:r>
          </a:p>
          <a:p>
            <a:r>
              <a:rPr lang="en-US" sz="2800" dirty="0" smtClean="0"/>
              <a:t>	</a:t>
            </a:r>
            <a:r>
              <a:rPr lang="en-US" sz="2800" dirty="0" smtClean="0"/>
              <a:t>		FOR SUPPORT OF FAMILY</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078313"/>
          </a:xfrm>
          <a:prstGeom prst="rect">
            <a:avLst/>
          </a:prstGeom>
          <a:noFill/>
        </p:spPr>
        <p:txBody>
          <a:bodyPr wrap="square" rtlCol="0">
            <a:spAutoFit/>
          </a:bodyPr>
          <a:lstStyle/>
          <a:p>
            <a:r>
              <a:rPr lang="en-US" dirty="0" smtClean="0"/>
              <a:t>SEC.I – Inventory and Appraisal to be returned within three months</a:t>
            </a:r>
          </a:p>
          <a:p>
            <a:endParaRPr lang="en-US" dirty="0" smtClean="0"/>
          </a:p>
          <a:p>
            <a:r>
              <a:rPr lang="en-US" dirty="0" smtClean="0"/>
              <a:t>	- within three months after his appointment every executor or administrator shall return to the court a true inventory and appraisal of all the real and personal estate of the deceased which has come into his possession or knowledge.</a:t>
            </a:r>
          </a:p>
          <a:p>
            <a:r>
              <a:rPr lang="en-US" dirty="0" smtClean="0"/>
              <a:t>	</a:t>
            </a:r>
            <a:r>
              <a:rPr lang="en-US" dirty="0" smtClean="0"/>
              <a:t>- in the appraisement of such estate, the court may order one or more of the inheritance tax appraiser     to give his or their assistance.</a:t>
            </a:r>
          </a:p>
          <a:p>
            <a:endParaRPr lang="en-US" dirty="0" smtClean="0"/>
          </a:p>
          <a:p>
            <a:r>
              <a:rPr lang="en-US" dirty="0" smtClean="0"/>
              <a:t>The three months period is not mandatory. As held in </a:t>
            </a:r>
            <a:r>
              <a:rPr lang="en-US" dirty="0" err="1" smtClean="0"/>
              <a:t>Sebial</a:t>
            </a:r>
            <a:r>
              <a:rPr lang="en-US" dirty="0" smtClean="0"/>
              <a:t> </a:t>
            </a:r>
            <a:r>
              <a:rPr lang="en-US" dirty="0" err="1" smtClean="0"/>
              <a:t>vs</a:t>
            </a:r>
            <a:r>
              <a:rPr lang="en-US" dirty="0" smtClean="0"/>
              <a:t> </a:t>
            </a:r>
            <a:r>
              <a:rPr lang="en-US" dirty="0" err="1" smtClean="0"/>
              <a:t>Sebial</a:t>
            </a:r>
            <a:r>
              <a:rPr lang="en-US" dirty="0" smtClean="0"/>
              <a:t> gr. No 23419 </a:t>
            </a:r>
            <a:r>
              <a:rPr lang="en-US" dirty="0" err="1" smtClean="0"/>
              <a:t>june</a:t>
            </a:r>
            <a:r>
              <a:rPr lang="en-US" dirty="0" smtClean="0"/>
              <a:t> 27,1975) after </a:t>
            </a:r>
            <a:r>
              <a:rPr lang="en-US" dirty="0" err="1" smtClean="0"/>
              <a:t>filingof</a:t>
            </a:r>
            <a:r>
              <a:rPr lang="en-US" dirty="0" smtClean="0"/>
              <a:t> the petition for the issuance of letters of administration and the publication </a:t>
            </a:r>
            <a:r>
              <a:rPr lang="en-US" dirty="0" err="1" smtClean="0"/>
              <a:t>oof</a:t>
            </a:r>
            <a:r>
              <a:rPr lang="en-US" dirty="0" smtClean="0"/>
              <a:t> the </a:t>
            </a:r>
            <a:r>
              <a:rPr lang="en-US" dirty="0" err="1" smtClean="0"/>
              <a:t>nootice</a:t>
            </a:r>
            <a:r>
              <a:rPr lang="en-US" dirty="0" smtClean="0"/>
              <a:t> of hearing, the probate court acquires jurisdiction over a decedent’s estate and retains that jurisdiction until the proceeding is closed.</a:t>
            </a:r>
          </a:p>
          <a:p>
            <a:r>
              <a:rPr lang="en-US" dirty="0" smtClean="0"/>
              <a:t>	</a:t>
            </a:r>
            <a:r>
              <a:rPr lang="en-US" dirty="0" smtClean="0"/>
              <a:t>The fact that an inventory was filed after the three month period would not deprive the probates court of jurisdiction to approve it. However , an administration unexplained delay in filing the inventory maybe a ground for his removal.</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9144000" cy="6463308"/>
          </a:xfrm>
          <a:prstGeom prst="rect">
            <a:avLst/>
          </a:prstGeom>
          <a:noFill/>
        </p:spPr>
        <p:txBody>
          <a:bodyPr wrap="square" rtlCol="0">
            <a:spAutoFit/>
          </a:bodyPr>
          <a:lstStyle/>
          <a:p>
            <a:r>
              <a:rPr lang="en-US" dirty="0" smtClean="0"/>
              <a:t>The administrator is not chargeable with the administration of the estate which has not come to his possession, but he is accountable for a true and complete inventory of all property belonging to the estate which has come to his knowledge.</a:t>
            </a:r>
          </a:p>
          <a:p>
            <a:endParaRPr lang="en-US" dirty="0" smtClean="0"/>
          </a:p>
          <a:p>
            <a:r>
              <a:rPr lang="en-US" dirty="0" smtClean="0"/>
              <a:t>The court which acquires jurisdiction over the properties of a deceased person through the filing of the corresponding proceedings, has supervision and control over the said properties , and under the </a:t>
            </a:r>
            <a:r>
              <a:rPr lang="en-US" dirty="0" err="1" smtClean="0"/>
              <a:t>the</a:t>
            </a:r>
            <a:r>
              <a:rPr lang="en-US" dirty="0" smtClean="0"/>
              <a:t>  said power, it is its inherent duty to see  that  the inventory submitted by the administrator appointed by it contains all the properties, rights and credits which the law requires the administrator to set out inventory.</a:t>
            </a:r>
          </a:p>
          <a:p>
            <a:r>
              <a:rPr lang="en-US" dirty="0" smtClean="0"/>
              <a:t>	</a:t>
            </a:r>
            <a:r>
              <a:rPr lang="en-US" dirty="0" smtClean="0"/>
              <a:t>In compliance with this duty court has also </a:t>
            </a:r>
            <a:r>
              <a:rPr lang="en-US" dirty="0" err="1" smtClean="0"/>
              <a:t>inherenet</a:t>
            </a:r>
            <a:r>
              <a:rPr lang="en-US" dirty="0" smtClean="0"/>
              <a:t> power to determine what properties, rights and credits of the deceased should be included in or excluded from the inventory, should an heir or person interested with the properties of a deceased person duly call the court’s attention to the fact that certain properties, rights and credits have been left out in the inventory, it is likewise the court’s duty to hear the observation, with the power to determine if such observations should be attended to or not and if the properties referred to therein belong prima facie to the intestate, but no such determination is final and ultimate in nature as to the ownership of the said properties.  (</a:t>
            </a:r>
            <a:r>
              <a:rPr lang="en-US" dirty="0" err="1" smtClean="0"/>
              <a:t>deleon</a:t>
            </a:r>
            <a:r>
              <a:rPr lang="en-US" dirty="0" smtClean="0"/>
              <a:t> </a:t>
            </a:r>
            <a:r>
              <a:rPr lang="en-US" dirty="0" err="1" smtClean="0"/>
              <a:t>vs</a:t>
            </a:r>
            <a:r>
              <a:rPr lang="en-US" dirty="0" smtClean="0"/>
              <a:t> ca 386 </a:t>
            </a:r>
            <a:r>
              <a:rPr lang="en-US" dirty="0" err="1" smtClean="0"/>
              <a:t>scra</a:t>
            </a:r>
            <a:r>
              <a:rPr lang="en-US" dirty="0" smtClean="0"/>
              <a:t> 216)</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5909310"/>
          </a:xfrm>
          <a:prstGeom prst="rect">
            <a:avLst/>
          </a:prstGeom>
          <a:noFill/>
        </p:spPr>
        <p:txBody>
          <a:bodyPr wrap="square" rtlCol="0">
            <a:spAutoFit/>
          </a:bodyPr>
          <a:lstStyle/>
          <a:p>
            <a:r>
              <a:rPr lang="en-US" dirty="0" smtClean="0"/>
              <a:t>Section 2. Certain articles no to be inventoried.</a:t>
            </a:r>
          </a:p>
          <a:p>
            <a:r>
              <a:rPr lang="en-US" dirty="0" smtClean="0"/>
              <a:t>	</a:t>
            </a:r>
            <a:r>
              <a:rPr lang="en-US" dirty="0" smtClean="0"/>
              <a:t> under the direction of the court, the following shall not be considered 	as assets, nor administered and shall not be included in the inventory</a:t>
            </a:r>
          </a:p>
          <a:p>
            <a:r>
              <a:rPr lang="en-US" dirty="0" smtClean="0"/>
              <a:t>	</a:t>
            </a:r>
            <a:r>
              <a:rPr lang="en-US" dirty="0" smtClean="0"/>
              <a:t>- the wearing apparel of the surviving spouse and the minor children.</a:t>
            </a:r>
          </a:p>
          <a:p>
            <a:r>
              <a:rPr lang="en-US" dirty="0" smtClean="0"/>
              <a:t>	</a:t>
            </a:r>
            <a:r>
              <a:rPr lang="en-US" dirty="0" smtClean="0"/>
              <a:t>-the marriage bed and bedding and such provisions and</a:t>
            </a:r>
          </a:p>
          <a:p>
            <a:r>
              <a:rPr lang="en-US" dirty="0" smtClean="0"/>
              <a:t>	</a:t>
            </a:r>
            <a:r>
              <a:rPr lang="en-US" dirty="0" smtClean="0"/>
              <a:t>-other articles as will necessary be consumed in the subsistence of the family of the deceased.</a:t>
            </a:r>
          </a:p>
          <a:p>
            <a:endParaRPr lang="en-US" dirty="0" smtClean="0"/>
          </a:p>
          <a:p>
            <a:r>
              <a:rPr lang="en-US" dirty="0" smtClean="0"/>
              <a:t>Section 3. Allowance to widow and family</a:t>
            </a:r>
          </a:p>
          <a:p>
            <a:r>
              <a:rPr lang="en-US" dirty="0" smtClean="0"/>
              <a:t>	</a:t>
            </a:r>
            <a:r>
              <a:rPr lang="en-US" dirty="0" smtClean="0"/>
              <a:t>	- the widow and minor or incapacitated  children of a deceased person during the settlement of the estate  shall receive </a:t>
            </a:r>
            <a:r>
              <a:rPr lang="en-US" dirty="0" err="1" smtClean="0"/>
              <a:t>therefrom</a:t>
            </a:r>
            <a:r>
              <a:rPr lang="en-US" dirty="0" smtClean="0"/>
              <a:t> under the direction of the court, such allowance as are provided by law.</a:t>
            </a:r>
          </a:p>
          <a:p>
            <a:endParaRPr lang="en-US" dirty="0" smtClean="0"/>
          </a:p>
          <a:p>
            <a:r>
              <a:rPr lang="en-US" dirty="0" smtClean="0"/>
              <a:t>In </a:t>
            </a:r>
            <a:r>
              <a:rPr lang="en-US" dirty="0" err="1" smtClean="0"/>
              <a:t>santero</a:t>
            </a:r>
            <a:r>
              <a:rPr lang="en-US" dirty="0" smtClean="0"/>
              <a:t> </a:t>
            </a:r>
            <a:r>
              <a:rPr lang="en-US" dirty="0" err="1" smtClean="0"/>
              <a:t>vs</a:t>
            </a:r>
            <a:r>
              <a:rPr lang="en-US" dirty="0" smtClean="0"/>
              <a:t> </a:t>
            </a:r>
            <a:r>
              <a:rPr lang="en-US" dirty="0" err="1" smtClean="0"/>
              <a:t>cfi</a:t>
            </a:r>
            <a:r>
              <a:rPr lang="en-US" dirty="0" smtClean="0"/>
              <a:t> </a:t>
            </a:r>
            <a:r>
              <a:rPr lang="en-US" dirty="0" err="1" smtClean="0"/>
              <a:t>gr</a:t>
            </a:r>
            <a:r>
              <a:rPr lang="en-US" dirty="0" smtClean="0"/>
              <a:t> no 61700-03 </a:t>
            </a:r>
            <a:r>
              <a:rPr lang="en-US" dirty="0" err="1" smtClean="0"/>
              <a:t>sept</a:t>
            </a:r>
            <a:r>
              <a:rPr lang="en-US" dirty="0" smtClean="0"/>
              <a:t>. 24 -1987)</a:t>
            </a:r>
          </a:p>
          <a:p>
            <a:r>
              <a:rPr lang="en-US" dirty="0" smtClean="0"/>
              <a:t>	</a:t>
            </a:r>
            <a:r>
              <a:rPr lang="en-US" dirty="0" smtClean="0"/>
              <a:t>it is settled that allowances for support under this section should not be limited to the minor or incapacitated children of the deceased.</a:t>
            </a:r>
          </a:p>
          <a:p>
            <a:r>
              <a:rPr lang="en-US" dirty="0" smtClean="0"/>
              <a:t>Art. 133 of the FC, during </a:t>
            </a:r>
            <a:r>
              <a:rPr lang="en-US" dirty="0" err="1" smtClean="0"/>
              <a:t>theliquidation</a:t>
            </a:r>
            <a:r>
              <a:rPr lang="en-US" dirty="0" smtClean="0"/>
              <a:t> of the conjugal partnership, the deceased legitimate spouse and children, regardless of their age, civil status or gainful employment are entitled to provisional support from the funs of the estate, the law is rooted on the fact that the right and duty to support especially the right to education, subsist even beyond the age of majority.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184731" y="609600"/>
            <a:ext cx="8959269" cy="2862322"/>
          </a:xfrm>
          <a:prstGeom prst="rect">
            <a:avLst/>
          </a:prstGeom>
          <a:noFill/>
        </p:spPr>
        <p:txBody>
          <a:bodyPr wrap="square" rtlCol="0">
            <a:sp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lvl="3"/>
            <a:r>
              <a:rPr lang="en-US" sz="2400" dirty="0" smtClean="0"/>
              <a:t>			</a:t>
            </a:r>
            <a:r>
              <a:rPr lang="en-US" sz="2400" b="1" dirty="0" smtClean="0"/>
              <a:t>RULE 84</a:t>
            </a:r>
          </a:p>
          <a:p>
            <a:pPr lvl="3"/>
            <a:r>
              <a:rPr lang="en-US" sz="2400" b="1" dirty="0" smtClean="0"/>
              <a:t>	GENERAL POWERS AND DUTIES OF</a:t>
            </a:r>
          </a:p>
          <a:p>
            <a:r>
              <a:rPr lang="en-US" dirty="0" smtClean="0"/>
              <a:t>		</a:t>
            </a:r>
            <a:r>
              <a:rPr lang="en-US" sz="2400" b="1" dirty="0" smtClean="0"/>
              <a:t>EXECUTORS AND ADMINISTRATORS</a:t>
            </a:r>
            <a:endParaRPr lang="en-US"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85800"/>
            <a:ext cx="9144000" cy="4247317"/>
          </a:xfrm>
          <a:prstGeom prst="rect">
            <a:avLst/>
          </a:prstGeom>
          <a:noFill/>
        </p:spPr>
        <p:txBody>
          <a:bodyPr wrap="square" rtlCol="0">
            <a:spAutoFit/>
          </a:bodyPr>
          <a:lstStyle/>
          <a:p>
            <a:r>
              <a:rPr lang="en-US" dirty="0" smtClean="0"/>
              <a:t>Section 1. Executor or administrator powers and duties</a:t>
            </a:r>
          </a:p>
          <a:p>
            <a:endParaRPr lang="en-US" dirty="0" smtClean="0"/>
          </a:p>
          <a:p>
            <a:r>
              <a:rPr lang="en-US" dirty="0" smtClean="0"/>
              <a:t>	a. to have access to examine and take copies of books and paper 	relating to the partnership in case of a deceased partner.</a:t>
            </a:r>
          </a:p>
          <a:p>
            <a:r>
              <a:rPr lang="en-US" dirty="0" smtClean="0"/>
              <a:t>	</a:t>
            </a:r>
            <a:r>
              <a:rPr lang="en-US" dirty="0" smtClean="0"/>
              <a:t>b. to examine and make invoices of the property belonging to the partnership in case of a deceased partner.</a:t>
            </a:r>
          </a:p>
          <a:p>
            <a:r>
              <a:rPr lang="en-US" dirty="0" smtClean="0"/>
              <a:t>	</a:t>
            </a:r>
            <a:r>
              <a:rPr lang="en-US" dirty="0" smtClean="0"/>
              <a:t>c. to make improvements on the properties under administration with the necessary court approval except for necessary repairs.</a:t>
            </a:r>
          </a:p>
          <a:p>
            <a:r>
              <a:rPr lang="en-US" dirty="0" smtClean="0"/>
              <a:t>	</a:t>
            </a:r>
            <a:r>
              <a:rPr lang="en-US" dirty="0" smtClean="0"/>
              <a:t>d. to possess and manage the estate when necessary</a:t>
            </a:r>
          </a:p>
          <a:p>
            <a:r>
              <a:rPr lang="en-US" dirty="0" smtClean="0"/>
              <a:t>	</a:t>
            </a:r>
            <a:r>
              <a:rPr lang="en-US" dirty="0" smtClean="0"/>
              <a:t>	- for the payments of debts and</a:t>
            </a:r>
          </a:p>
          <a:p>
            <a:r>
              <a:rPr lang="en-US" dirty="0" smtClean="0"/>
              <a:t>	</a:t>
            </a:r>
            <a:r>
              <a:rPr lang="en-US" dirty="0" smtClean="0"/>
              <a:t>	- for payment of expenses of administration</a:t>
            </a:r>
          </a:p>
          <a:p>
            <a:endParaRPr lang="en-US" dirty="0" smtClean="0"/>
          </a:p>
          <a:p>
            <a:r>
              <a:rPr lang="en-US" dirty="0" smtClean="0"/>
              <a:t>	e. to maintain in tenantable repairs houses, and other structures and fences and to deliver the same in such repair to the heirs and devisees when directed so to do by the court.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184731" y="685800"/>
            <a:ext cx="8959269" cy="2862322"/>
          </a:xfrm>
          <a:prstGeom prst="rect">
            <a:avLst/>
          </a:prstGeom>
          <a:noFill/>
        </p:spPr>
        <p:txBody>
          <a:bodyPr wrap="square" rtlCol="0">
            <a:spAutoFit/>
          </a:bodyPr>
          <a:lstStyle/>
          <a:p>
            <a:r>
              <a:rPr lang="en-US" dirty="0" smtClean="0"/>
              <a:t>Some restrictions on powers of administrator/ executor</a:t>
            </a:r>
          </a:p>
          <a:p>
            <a:r>
              <a:rPr lang="en-US" dirty="0" smtClean="0"/>
              <a:t>	</a:t>
            </a:r>
            <a:r>
              <a:rPr lang="en-US" dirty="0" smtClean="0"/>
              <a:t>1. cannot acquire by purchase, even at public or judicial auction either in person or mediation of another, the property under consideration.</a:t>
            </a:r>
          </a:p>
          <a:p>
            <a:r>
              <a:rPr lang="en-US" dirty="0" smtClean="0"/>
              <a:t>	</a:t>
            </a:r>
            <a:r>
              <a:rPr lang="en-US" dirty="0" smtClean="0"/>
              <a:t>2. cannot borrow money without authority of the court</a:t>
            </a:r>
          </a:p>
          <a:p>
            <a:r>
              <a:rPr lang="en-US" dirty="0" smtClean="0"/>
              <a:t>	</a:t>
            </a:r>
            <a:r>
              <a:rPr lang="en-US" dirty="0" smtClean="0"/>
              <a:t>3. cannot speculate with funds under administration</a:t>
            </a:r>
          </a:p>
          <a:p>
            <a:r>
              <a:rPr lang="en-US" dirty="0" smtClean="0"/>
              <a:t>	</a:t>
            </a:r>
            <a:r>
              <a:rPr lang="en-US" dirty="0" smtClean="0"/>
              <a:t>4. cannot lease the property for more than one year</a:t>
            </a:r>
          </a:p>
          <a:p>
            <a:r>
              <a:rPr lang="en-US" dirty="0" smtClean="0"/>
              <a:t>	</a:t>
            </a:r>
            <a:r>
              <a:rPr lang="en-US" dirty="0" smtClean="0"/>
              <a:t>5. cannot continue the business of the deceased unless authorized by the court.</a:t>
            </a:r>
          </a:p>
          <a:p>
            <a:r>
              <a:rPr lang="en-US" dirty="0" smtClean="0"/>
              <a:t>	</a:t>
            </a:r>
            <a:r>
              <a:rPr lang="en-US" dirty="0" smtClean="0"/>
              <a:t>6. cannot profit by the increase or decrease in the value of the property under consideration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078313"/>
          </a:xfrm>
          <a:prstGeom prst="rect">
            <a:avLst/>
          </a:prstGeom>
          <a:noFill/>
        </p:spPr>
        <p:txBody>
          <a:bodyPr wrap="square" rtlCol="0">
            <a:spAutoFit/>
          </a:bodyPr>
          <a:lstStyle/>
          <a:p>
            <a:r>
              <a:rPr lang="en-US" dirty="0" smtClean="0"/>
              <a:t>Section 2. Executor or administrator to keep buildings in repair</a:t>
            </a:r>
          </a:p>
          <a:p>
            <a:endParaRPr lang="en-US" dirty="0" smtClean="0"/>
          </a:p>
          <a:p>
            <a:r>
              <a:rPr lang="en-US" dirty="0" smtClean="0"/>
              <a:t>	- an executor or administrator shall maintain in tenantable repairs the houses and other structures and fences belonging to the estate and deliver the same in such repair to the heirs or devisee, when directed so to do by the court.</a:t>
            </a:r>
          </a:p>
          <a:p>
            <a:endParaRPr lang="en-US" dirty="0" smtClean="0"/>
          </a:p>
          <a:p>
            <a:r>
              <a:rPr lang="en-US" dirty="0" smtClean="0"/>
              <a:t>Section 3.Executor or administrator to retain whole estate to pay debts and to administer estate not willed.</a:t>
            </a:r>
          </a:p>
          <a:p>
            <a:r>
              <a:rPr lang="en-US" dirty="0" smtClean="0"/>
              <a:t>	</a:t>
            </a:r>
            <a:r>
              <a:rPr lang="en-US" dirty="0" smtClean="0"/>
              <a:t>- an executor </a:t>
            </a:r>
            <a:r>
              <a:rPr lang="en-US" dirty="0" smtClean="0"/>
              <a:t>o</a:t>
            </a:r>
            <a:r>
              <a:rPr lang="en-US" dirty="0" smtClean="0"/>
              <a:t>r administrator shall have the right to the possession and management of the real as well as personal estate of the deceased so long as it is necessary for the payment of the debts and the expenses of administration.</a:t>
            </a:r>
          </a:p>
          <a:p>
            <a:endParaRPr lang="en-US" dirty="0" smtClean="0"/>
          </a:p>
          <a:p>
            <a:r>
              <a:rPr lang="en-US" dirty="0" smtClean="0"/>
              <a:t>	- an administrator of an intestate cannot exercise the right of legal redemption over a portion of the property owned in common sold by one of the other co-owners since this is not within the powers of administration.</a:t>
            </a:r>
          </a:p>
          <a:p>
            <a:r>
              <a:rPr lang="en-US" dirty="0" smtClean="0"/>
              <a:t>	</a:t>
            </a:r>
            <a:r>
              <a:rPr lang="en-US" dirty="0" smtClean="0"/>
              <a:t>	(</a:t>
            </a:r>
            <a:r>
              <a:rPr lang="en-US" dirty="0" err="1" smtClean="0"/>
              <a:t>caro</a:t>
            </a:r>
            <a:r>
              <a:rPr lang="en-US" dirty="0" smtClean="0"/>
              <a:t> </a:t>
            </a:r>
            <a:r>
              <a:rPr lang="en-US" dirty="0" err="1" smtClean="0"/>
              <a:t>vs</a:t>
            </a:r>
            <a:r>
              <a:rPr lang="en-US" dirty="0" smtClean="0"/>
              <a:t> ca 113 </a:t>
            </a:r>
            <a:r>
              <a:rPr lang="en-US" dirty="0" err="1" smtClean="0"/>
              <a:t>scra</a:t>
            </a:r>
            <a:r>
              <a:rPr lang="en-US" dirty="0" smtClean="0"/>
              <a:t> 10)</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85800"/>
            <a:ext cx="9144000" cy="3139321"/>
          </a:xfrm>
          <a:prstGeom prst="rect">
            <a:avLst/>
          </a:prstGeom>
          <a:noFill/>
        </p:spPr>
        <p:txBody>
          <a:bodyPr wrap="square" rtlCol="0">
            <a:spAutoFit/>
          </a:bodyPr>
          <a:lstStyle/>
          <a:p>
            <a:r>
              <a:rPr lang="en-US" dirty="0" smtClean="0"/>
              <a:t> - where the estate of a deceased person is already the subject of a testate or intestate proceeding, the administrator cannot enter into </a:t>
            </a:r>
            <a:r>
              <a:rPr lang="en-US" smtClean="0"/>
              <a:t>any transaction </a:t>
            </a:r>
            <a:r>
              <a:rPr lang="en-US" dirty="0" smtClean="0"/>
              <a:t>involving it without any prior approval of the court.</a:t>
            </a:r>
          </a:p>
          <a:p>
            <a:r>
              <a:rPr lang="en-US" dirty="0" smtClean="0"/>
              <a:t>	</a:t>
            </a:r>
            <a:r>
              <a:rPr lang="en-US" dirty="0" smtClean="0"/>
              <a:t>(estate of </a:t>
            </a:r>
            <a:r>
              <a:rPr lang="en-US" dirty="0" err="1" smtClean="0"/>
              <a:t>olave</a:t>
            </a:r>
            <a:r>
              <a:rPr lang="en-US" dirty="0" smtClean="0"/>
              <a:t> </a:t>
            </a:r>
            <a:r>
              <a:rPr lang="en-US" dirty="0" err="1" smtClean="0"/>
              <a:t>vs</a:t>
            </a:r>
            <a:r>
              <a:rPr lang="en-US" dirty="0" smtClean="0"/>
              <a:t> </a:t>
            </a:r>
            <a:r>
              <a:rPr lang="en-US" dirty="0" err="1" smtClean="0"/>
              <a:t>reyes</a:t>
            </a:r>
            <a:r>
              <a:rPr lang="en-US" dirty="0" smtClean="0"/>
              <a:t>  123 </a:t>
            </a:r>
            <a:r>
              <a:rPr lang="en-US" dirty="0" err="1" smtClean="0"/>
              <a:t>scra</a:t>
            </a:r>
            <a:r>
              <a:rPr lang="en-US" dirty="0" smtClean="0"/>
              <a:t> 767)</a:t>
            </a:r>
          </a:p>
          <a:p>
            <a:endParaRPr lang="en-US" dirty="0" smtClean="0"/>
          </a:p>
          <a:p>
            <a:endParaRPr lang="en-US" dirty="0" smtClean="0"/>
          </a:p>
          <a:p>
            <a:r>
              <a:rPr lang="en-US" dirty="0" smtClean="0"/>
              <a:t>- The right of an executor or administrator to the possession and management of the real and personal properties of the deceased person is not absolute and can only be exercised so long as it is necessary for the payment of the debts and expenses of administration.</a:t>
            </a:r>
          </a:p>
          <a:p>
            <a:r>
              <a:rPr lang="en-US" dirty="0" smtClean="0"/>
              <a:t>	</a:t>
            </a:r>
            <a:r>
              <a:rPr lang="en-US" dirty="0" smtClean="0"/>
              <a:t>( </a:t>
            </a:r>
            <a:r>
              <a:rPr lang="en-US" dirty="0" err="1" smtClean="0"/>
              <a:t>mananquil</a:t>
            </a:r>
            <a:r>
              <a:rPr lang="en-US" dirty="0" smtClean="0"/>
              <a:t> </a:t>
            </a:r>
            <a:r>
              <a:rPr lang="en-US" dirty="0" err="1" smtClean="0"/>
              <a:t>vs</a:t>
            </a:r>
            <a:r>
              <a:rPr lang="en-US" dirty="0" smtClean="0"/>
              <a:t> </a:t>
            </a:r>
            <a:r>
              <a:rPr lang="en-US" dirty="0" err="1" smtClean="0"/>
              <a:t>villegas</a:t>
            </a:r>
            <a:r>
              <a:rPr lang="en-US" dirty="0" smtClean="0"/>
              <a:t> 189 scar 335)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533400"/>
            <a:ext cx="9144000" cy="4952638"/>
          </a:xfrm>
          <a:prstGeom prst="rect">
            <a:avLst/>
          </a:prstGeom>
          <a:noFill/>
        </p:spPr>
        <p:txBody>
          <a:bodyPr wrap="square" rtlCol="0">
            <a:spAutoFit/>
          </a:bodyPr>
          <a:lstStyle/>
          <a:p>
            <a:pPr>
              <a:lnSpc>
                <a:spcPct val="150000"/>
              </a:lnSpc>
            </a:pPr>
            <a:r>
              <a:rPr lang="en-US" sz="2000" b="1" dirty="0" smtClean="0">
                <a:latin typeface="Times New Roman" pitchFamily="18" charset="0"/>
                <a:cs typeface="Times New Roman" pitchFamily="18" charset="0"/>
              </a:rPr>
              <a:t>Sec. 1 ALLOWANCE NECESSARY,CONCLUSIVE AS TO EXECUTION</a:t>
            </a:r>
          </a:p>
          <a:p>
            <a:pPr marL="91440">
              <a:spcAft>
                <a:spcPts val="100"/>
              </a:spcAft>
            </a:pPr>
            <a:r>
              <a:rPr lang="en-US" sz="2000" b="1" dirty="0" smtClean="0">
                <a:latin typeface="Times New Roman" pitchFamily="18" charset="0"/>
                <a:cs typeface="Times New Roman" pitchFamily="18" charset="0"/>
              </a:rPr>
              <a:t>    - no will shall pass either real or personal estate unless it is proved and allowed</a:t>
            </a:r>
          </a:p>
          <a:p>
            <a:pPr marL="91440">
              <a:spcAft>
                <a:spcPts val="100"/>
              </a:spcAft>
            </a:pPr>
            <a:r>
              <a:rPr lang="en-US" sz="2000" b="1" dirty="0" smtClean="0">
                <a:latin typeface="Times New Roman" pitchFamily="18" charset="0"/>
                <a:cs typeface="Times New Roman" pitchFamily="18" charset="0"/>
              </a:rPr>
              <a:t>In the proper court. Subject to  the right of appeal, such  allowance of the will shall be conclusive as to its due execution.</a:t>
            </a:r>
          </a:p>
          <a:p>
            <a:pPr marL="91440">
              <a:spcAft>
                <a:spcPts val="100"/>
              </a:spcAft>
            </a:pPr>
            <a:endParaRPr lang="en-US" sz="2000" b="1" dirty="0">
              <a:latin typeface="Times New Roman" pitchFamily="18" charset="0"/>
              <a:cs typeface="Times New Roman" pitchFamily="18" charset="0"/>
            </a:endParaRPr>
          </a:p>
          <a:p>
            <a:pPr marL="91440">
              <a:spcAft>
                <a:spcPts val="100"/>
              </a:spcAft>
            </a:pPr>
            <a:r>
              <a:rPr lang="en-US" sz="2000" b="1" dirty="0" smtClean="0">
                <a:latin typeface="Times New Roman" pitchFamily="18" charset="0"/>
                <a:cs typeface="Times New Roman" pitchFamily="18" charset="0"/>
              </a:rPr>
              <a:t>Art. 783   A will is an act whereby a person is permitted with the formalities prescribed by law, to control to a certain degree the </a:t>
            </a:r>
            <a:r>
              <a:rPr lang="en-US" sz="2000" b="1" dirty="0" err="1" smtClean="0">
                <a:latin typeface="Times New Roman" pitchFamily="18" charset="0"/>
                <a:cs typeface="Times New Roman" pitchFamily="18" charset="0"/>
              </a:rPr>
              <a:t>desposition</a:t>
            </a:r>
            <a:r>
              <a:rPr lang="en-US" sz="2000" b="1" dirty="0" smtClean="0">
                <a:latin typeface="Times New Roman" pitchFamily="18" charset="0"/>
                <a:cs typeface="Times New Roman" pitchFamily="18" charset="0"/>
              </a:rPr>
              <a:t> of his </a:t>
            </a:r>
            <a:r>
              <a:rPr lang="en-US" sz="2000" b="1" dirty="0" err="1" smtClean="0">
                <a:latin typeface="Times New Roman" pitchFamily="18" charset="0"/>
                <a:cs typeface="Times New Roman" pitchFamily="18" charset="0"/>
              </a:rPr>
              <a:t>estate,to</a:t>
            </a:r>
            <a:r>
              <a:rPr lang="en-US" sz="2000" b="1" dirty="0" smtClean="0">
                <a:latin typeface="Times New Roman" pitchFamily="18" charset="0"/>
                <a:cs typeface="Times New Roman" pitchFamily="18" charset="0"/>
              </a:rPr>
              <a:t> take effect  after his death. </a:t>
            </a:r>
          </a:p>
          <a:p>
            <a:pPr marL="91440">
              <a:spcAft>
                <a:spcPts val="100"/>
              </a:spcAft>
            </a:pPr>
            <a:endParaRPr lang="en-US" sz="2000" b="1" dirty="0">
              <a:latin typeface="Times New Roman" pitchFamily="18" charset="0"/>
              <a:cs typeface="Times New Roman" pitchFamily="18" charset="0"/>
            </a:endParaRPr>
          </a:p>
          <a:p>
            <a:pPr marL="91440">
              <a:spcAft>
                <a:spcPts val="100"/>
              </a:spcAft>
            </a:pPr>
            <a:r>
              <a:rPr lang="en-US" sz="2000" b="1" dirty="0" smtClean="0">
                <a:latin typeface="Times New Roman" pitchFamily="18" charset="0"/>
                <a:cs typeface="Times New Roman" pitchFamily="18" charset="0"/>
              </a:rPr>
              <a:t>Probate of will mandatory</a:t>
            </a:r>
          </a:p>
          <a:p>
            <a:pPr marL="91440">
              <a:spcAft>
                <a:spcPts val="100"/>
              </a:spcAft>
            </a:pPr>
            <a:r>
              <a:rPr lang="en-US" sz="2000" b="1" dirty="0">
                <a:latin typeface="Times New Roman" pitchFamily="18" charset="0"/>
                <a:cs typeface="Times New Roman" pitchFamily="18" charset="0"/>
              </a:rPr>
              <a:t> </a:t>
            </a:r>
          </a:p>
          <a:p>
            <a:pPr marL="91440">
              <a:spcAft>
                <a:spcPts val="100"/>
              </a:spcAft>
            </a:pPr>
            <a:r>
              <a:rPr lang="en-US" sz="2000" b="1" dirty="0" smtClean="0">
                <a:latin typeface="Times New Roman" pitchFamily="18" charset="0"/>
                <a:cs typeface="Times New Roman" pitchFamily="18" charset="0"/>
              </a:rPr>
              <a:t>         Probate or allowance of wills act of proving  in a court a document purporting to be the last will  and testament of a deceased person in order that it may be officially recognized ,register and its provision carried insofar as they are accordance with law.</a:t>
            </a:r>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81000"/>
            <a:ext cx="9144000" cy="6129883"/>
          </a:xfrm>
          <a:prstGeom prst="rect">
            <a:avLst/>
          </a:prstGeom>
          <a:noFill/>
        </p:spPr>
        <p:txBody>
          <a:bodyPr wrap="square" rtlCol="0">
            <a:spAutoFit/>
          </a:bodyPr>
          <a:lstStyle/>
          <a:p>
            <a:pPr>
              <a:spcAft>
                <a:spcPts val="100"/>
              </a:spcAft>
            </a:pPr>
            <a:r>
              <a:rPr lang="en-US" sz="2400" b="1" dirty="0" smtClean="0">
                <a:latin typeface="Times New Roman" pitchFamily="18" charset="0"/>
                <a:cs typeface="Times New Roman" pitchFamily="18" charset="0"/>
              </a:rPr>
              <a:t>Nature of probate proceedings</a:t>
            </a:r>
          </a:p>
          <a:p>
            <a:pPr>
              <a:spcAft>
                <a:spcPts val="100"/>
              </a:spcAft>
            </a:pPr>
            <a:endParaRPr lang="en-US" sz="2400" b="1" dirty="0">
              <a:latin typeface="Times New Roman" pitchFamily="18" charset="0"/>
              <a:cs typeface="Times New Roman" pitchFamily="18" charset="0"/>
            </a:endParaRPr>
          </a:p>
          <a:p>
            <a:pPr>
              <a:spcAft>
                <a:spcPts val="100"/>
              </a:spcAft>
            </a:pPr>
            <a:r>
              <a:rPr lang="en-US" sz="24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1. IN REM – binding on the whole world</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2. Mandatory – no will shall pass either real or personal property unless it is                  	proved and allowed in the proper court.</a:t>
            </a:r>
          </a:p>
          <a:p>
            <a:pPr>
              <a:spcAft>
                <a:spcPts val="100"/>
              </a:spcAft>
            </a:pPr>
            <a:endParaRPr lang="en-US" sz="2000" b="1" dirty="0" smtClean="0">
              <a:latin typeface="Times New Roman" pitchFamily="18" charset="0"/>
              <a:cs typeface="Times New Roman" pitchFamily="18" charset="0"/>
            </a:endParaRP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However it has been held that a will maybe sustained on the basis of   	Art.1080 of NCC which reads as follows:</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if the testator should make a partition of his properties by an act inter </a:t>
            </a:r>
            <a:r>
              <a:rPr lang="en-US" sz="2000" b="1" dirty="0" err="1" smtClean="0">
                <a:latin typeface="Times New Roman" pitchFamily="18" charset="0"/>
                <a:cs typeface="Times New Roman" pitchFamily="18" charset="0"/>
              </a:rPr>
              <a:t>vivos</a:t>
            </a:r>
            <a:r>
              <a:rPr lang="en-US" sz="2000" b="1" dirty="0" smtClean="0">
                <a:latin typeface="Times New Roman" pitchFamily="18" charset="0"/>
                <a:cs typeface="Times New Roman" pitchFamily="18" charset="0"/>
              </a:rPr>
              <a:t> or  by will, such partition shall stand in so far as it does not prejudice the </a:t>
            </a:r>
            <a:r>
              <a:rPr lang="en-US" sz="2000" b="1" dirty="0" err="1" smtClean="0">
                <a:latin typeface="Times New Roman" pitchFamily="18" charset="0"/>
                <a:cs typeface="Times New Roman" pitchFamily="18" charset="0"/>
              </a:rPr>
              <a:t>legitime</a:t>
            </a:r>
            <a:r>
              <a:rPr lang="en-US" sz="2000" b="1" dirty="0" smtClean="0">
                <a:latin typeface="Times New Roman" pitchFamily="18" charset="0"/>
                <a:cs typeface="Times New Roman" pitchFamily="18" charset="0"/>
              </a:rPr>
              <a:t> of  the forced heirs.</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3. </a:t>
            </a:r>
            <a:r>
              <a:rPr lang="en-US" sz="2000" b="1" dirty="0" err="1" smtClean="0">
                <a:latin typeface="Times New Roman" pitchFamily="18" charset="0"/>
                <a:cs typeface="Times New Roman" pitchFamily="18" charset="0"/>
              </a:rPr>
              <a:t>Imprescriptible</a:t>
            </a:r>
            <a:r>
              <a:rPr lang="en-US" sz="2000" b="1" dirty="0" smtClean="0">
                <a:latin typeface="Times New Roman" pitchFamily="18" charset="0"/>
                <a:cs typeface="Times New Roman" pitchFamily="18" charset="0"/>
              </a:rPr>
              <a:t>- because of the public policy to obey the will of the testator.</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4.The DOCTRINE of ESTOPPEL – Does not apply</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reason: presentation and probate of will is required by public policy and involves public interest.</a:t>
            </a:r>
          </a:p>
          <a:p>
            <a:endParaRPr lang="en-US" sz="2400" b="1" dirty="0" smtClean="0">
              <a:latin typeface="Times New Roman" pitchFamily="18" charset="0"/>
              <a:cs typeface="Times New Roman" pitchFamily="18" charset="0"/>
            </a:endParaRPr>
          </a:p>
          <a:p>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p>
          <a:p>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9144000" cy="7402026"/>
          </a:xfrm>
          <a:prstGeom prst="rect">
            <a:avLst/>
          </a:prstGeom>
          <a:noFill/>
        </p:spPr>
        <p:txBody>
          <a:bodyPr wrap="square" rtlCol="0">
            <a:spAutoFit/>
          </a:bodyPr>
          <a:lstStyle/>
          <a:p>
            <a:pPr>
              <a:spcAft>
                <a:spcPts val="100"/>
              </a:spcAft>
            </a:pPr>
            <a:r>
              <a:rPr lang="en-US" sz="2000" b="1" dirty="0" smtClean="0">
                <a:latin typeface="Times New Roman" pitchFamily="18" charset="0"/>
                <a:cs typeface="Times New Roman" pitchFamily="18" charset="0"/>
              </a:rPr>
              <a:t>IN SPECIAL PROCEEDINGS FOR THE PROBATE OF A WILL, the issue by and large is restricted to the extrinsic validity of the will like if whether the testator</a:t>
            </a:r>
          </a:p>
          <a:p>
            <a:pPr>
              <a:spcAft>
                <a:spcPts val="100"/>
              </a:spcAft>
            </a:pPr>
            <a:endParaRPr lang="en-US" sz="2000" b="1" dirty="0">
              <a:latin typeface="Times New Roman" pitchFamily="18" charset="0"/>
              <a:cs typeface="Times New Roman" pitchFamily="18" charset="0"/>
            </a:endParaRPr>
          </a:p>
          <a:p>
            <a:pPr>
              <a:spcAft>
                <a:spcPts val="100"/>
              </a:spcAft>
            </a:pPr>
            <a:r>
              <a:rPr lang="en-US" sz="2000" b="1" dirty="0" smtClean="0">
                <a:latin typeface="Times New Roman" pitchFamily="18" charset="0"/>
                <a:cs typeface="Times New Roman" pitchFamily="18" charset="0"/>
              </a:rPr>
              <a:t>  A) being of sound mind (capacity of the testator)</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B) Freely executed the will in accordance with the formalities  prescribed by law.</a:t>
            </a:r>
          </a:p>
          <a:p>
            <a:pPr>
              <a:spcAft>
                <a:spcPts val="100"/>
              </a:spcAft>
            </a:pPr>
            <a:endParaRPr lang="en-US" sz="2000" b="1" dirty="0">
              <a:latin typeface="Times New Roman" pitchFamily="18" charset="0"/>
              <a:cs typeface="Times New Roman" pitchFamily="18" charset="0"/>
            </a:endParaRPr>
          </a:p>
          <a:p>
            <a:pPr>
              <a:spcAft>
                <a:spcPts val="100"/>
              </a:spcAft>
            </a:pPr>
            <a:r>
              <a:rPr lang="en-US" sz="2000" b="1" dirty="0" smtClean="0">
                <a:latin typeface="Times New Roman" pitchFamily="18" charset="0"/>
                <a:cs typeface="Times New Roman" pitchFamily="18" charset="0"/>
              </a:rPr>
              <a:t>EXCEPTION: When probate court may pass upon Intrinsic Validity</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(The principle of practical Considerations)</a:t>
            </a:r>
          </a:p>
          <a:p>
            <a:pPr>
              <a:spcAft>
                <a:spcPts val="100"/>
              </a:spcAft>
            </a:pPr>
            <a:endParaRPr lang="en-US" sz="2000" b="1" dirty="0">
              <a:latin typeface="Times New Roman" pitchFamily="18" charset="0"/>
              <a:cs typeface="Times New Roman" pitchFamily="18" charset="0"/>
            </a:endParaRPr>
          </a:p>
          <a:p>
            <a:pPr>
              <a:spcAft>
                <a:spcPts val="100"/>
              </a:spcAft>
            </a:pPr>
            <a:r>
              <a:rPr lang="en-US" sz="2000" b="1" dirty="0" smtClean="0">
                <a:latin typeface="Times New Roman" pitchFamily="18" charset="0"/>
                <a:cs typeface="Times New Roman" pitchFamily="18" charset="0"/>
              </a:rPr>
              <a:t>   The Rule  that the probate Court’s authority is limited only to determine the extrinsic validity of the rule, is not inflexible and absolute under exceptional circumstances, the probate court is not powerless to do what the situation constrain it to do and pass upon certain provisions of the will. </a:t>
            </a: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endParaRPr lang="en-US" sz="2000" b="1"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9144000" cy="7745710"/>
          </a:xfrm>
          <a:prstGeom prst="rect">
            <a:avLst/>
          </a:prstGeom>
          <a:noFill/>
        </p:spPr>
        <p:txBody>
          <a:bodyPr wrap="square" rtlCol="0">
            <a:spAutoFit/>
          </a:bodyPr>
          <a:lstStyle/>
          <a:p>
            <a:pPr>
              <a:spcAft>
                <a:spcPts val="100"/>
              </a:spcAft>
            </a:pPr>
            <a:r>
              <a:rPr lang="en-US" sz="2400" b="1" dirty="0" smtClean="0">
                <a:latin typeface="Times New Roman" pitchFamily="18" charset="0"/>
                <a:cs typeface="Times New Roman" pitchFamily="18" charset="0"/>
              </a:rPr>
              <a:t>IN NUGUID VS. NUGUID - </a:t>
            </a:r>
            <a:r>
              <a:rPr lang="en-US" sz="2000" b="1" dirty="0" smtClean="0">
                <a:latin typeface="Times New Roman" pitchFamily="18" charset="0"/>
                <a:cs typeface="Times New Roman" pitchFamily="18" charset="0"/>
              </a:rPr>
              <a:t>the court ruled that the will was </a:t>
            </a:r>
            <a:r>
              <a:rPr lang="en-US" sz="2000" b="1" dirty="0" err="1" smtClean="0">
                <a:latin typeface="Times New Roman" pitchFamily="18" charset="0"/>
                <a:cs typeface="Times New Roman" pitchFamily="18" charset="0"/>
              </a:rPr>
              <a:t>instrisically</a:t>
            </a:r>
            <a:r>
              <a:rPr lang="en-US" sz="2000" b="1" dirty="0" smtClean="0">
                <a:latin typeface="Times New Roman" pitchFamily="18" charset="0"/>
                <a:cs typeface="Times New Roman" pitchFamily="18" charset="0"/>
              </a:rPr>
              <a:t> invalid as it completely </a:t>
            </a:r>
            <a:r>
              <a:rPr lang="en-US" sz="2000" b="1" dirty="0" err="1" smtClean="0">
                <a:latin typeface="Times New Roman" pitchFamily="18" charset="0"/>
                <a:cs typeface="Times New Roman" pitchFamily="18" charset="0"/>
              </a:rPr>
              <a:t>preterited</a:t>
            </a:r>
            <a:r>
              <a:rPr lang="en-US" sz="2000" b="1" dirty="0" smtClean="0">
                <a:latin typeface="Times New Roman" pitchFamily="18" charset="0"/>
                <a:cs typeface="Times New Roman" pitchFamily="18" charset="0"/>
              </a:rPr>
              <a:t> the parents of the testator.</a:t>
            </a:r>
          </a:p>
          <a:p>
            <a:pPr>
              <a:spcAft>
                <a:spcPts val="100"/>
              </a:spcAft>
            </a:pPr>
            <a:r>
              <a:rPr lang="en-US" sz="2000" b="1" dirty="0" smtClean="0">
                <a:latin typeface="Times New Roman" pitchFamily="18" charset="0"/>
                <a:cs typeface="Times New Roman" pitchFamily="18" charset="0"/>
              </a:rPr>
              <a:t>In the instant case a crucial issue that calls for resolution is whether under the terms of the decedents will private respondent had been </a:t>
            </a:r>
            <a:r>
              <a:rPr lang="en-US" sz="2000" b="1" dirty="0" err="1" smtClean="0">
                <a:latin typeface="Times New Roman" pitchFamily="18" charset="0"/>
                <a:cs typeface="Times New Roman" pitchFamily="18" charset="0"/>
              </a:rPr>
              <a:t>preterited</a:t>
            </a:r>
            <a:r>
              <a:rPr lang="en-US" sz="2000" b="1" dirty="0" smtClean="0">
                <a:latin typeface="Times New Roman" pitchFamily="18" charset="0"/>
                <a:cs typeface="Times New Roman" pitchFamily="18" charset="0"/>
              </a:rPr>
              <a:t> or disinherited. And if disinherited if it is a valid disinheritance.</a:t>
            </a:r>
          </a:p>
          <a:p>
            <a:pPr>
              <a:spcAft>
                <a:spcPts val="100"/>
              </a:spcAft>
            </a:pPr>
            <a:endParaRPr lang="en-US" sz="2000" b="1" dirty="0">
              <a:latin typeface="Times New Roman" pitchFamily="18" charset="0"/>
              <a:cs typeface="Times New Roman" pitchFamily="18" charset="0"/>
            </a:endParaRPr>
          </a:p>
          <a:p>
            <a:pPr>
              <a:spcAft>
                <a:spcPts val="100"/>
              </a:spcAft>
            </a:pPr>
            <a:r>
              <a:rPr lang="en-US" sz="2000" b="1" dirty="0" smtClean="0">
                <a:latin typeface="Times New Roman" pitchFamily="18" charset="0"/>
                <a:cs typeface="Times New Roman" pitchFamily="18" charset="0"/>
              </a:rPr>
              <a:t>     Difference of </a:t>
            </a:r>
            <a:r>
              <a:rPr lang="en-US" sz="2000" b="1" dirty="0" err="1" smtClean="0">
                <a:latin typeface="Times New Roman" pitchFamily="18" charset="0"/>
                <a:cs typeface="Times New Roman" pitchFamily="18" charset="0"/>
              </a:rPr>
              <a:t>Preterition</a:t>
            </a:r>
            <a:r>
              <a:rPr lang="en-US" sz="2000" b="1" dirty="0" smtClean="0">
                <a:latin typeface="Times New Roman" pitchFamily="18" charset="0"/>
                <a:cs typeface="Times New Roman" pitchFamily="18" charset="0"/>
              </a:rPr>
              <a:t> and Disinheritance </a:t>
            </a: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Preterition</a:t>
            </a:r>
            <a:r>
              <a:rPr lang="en-US" sz="2000" b="1" dirty="0" smtClean="0">
                <a:latin typeface="Times New Roman" pitchFamily="18" charset="0"/>
                <a:cs typeface="Times New Roman" pitchFamily="18" charset="0"/>
              </a:rPr>
              <a:t> consist in the omission on the testator’s will of the forced heirs or anyone of them either because they are not mentioned or not instituted as heir.</a:t>
            </a:r>
          </a:p>
          <a:p>
            <a:pPr>
              <a:spcAft>
                <a:spcPts val="100"/>
              </a:spcAft>
            </a:pPr>
            <a:endParaRPr lang="en-US" sz="2000" b="1" dirty="0">
              <a:latin typeface="Times New Roman" pitchFamily="18" charset="0"/>
              <a:cs typeface="Times New Roman" pitchFamily="18" charset="0"/>
            </a:endParaRPr>
          </a:p>
          <a:p>
            <a:pPr>
              <a:spcAft>
                <a:spcPts val="100"/>
              </a:spcAft>
            </a:pPr>
            <a:r>
              <a:rPr lang="en-US" sz="2000" b="1" dirty="0" smtClean="0">
                <a:latin typeface="Times New Roman" pitchFamily="18" charset="0"/>
                <a:cs typeface="Times New Roman" pitchFamily="18" charset="0"/>
              </a:rPr>
              <a:t>    Disinheritance- is a testamentary disposition depriving  any </a:t>
            </a:r>
            <a:r>
              <a:rPr lang="en-US" sz="2000" b="1" dirty="0" err="1" smtClean="0">
                <a:latin typeface="Times New Roman" pitchFamily="18" charset="0"/>
                <a:cs typeface="Times New Roman" pitchFamily="18" charset="0"/>
              </a:rPr>
              <a:t>compulsary</a:t>
            </a:r>
            <a:r>
              <a:rPr lang="en-US" sz="2000" b="1" dirty="0" smtClean="0">
                <a:latin typeface="Times New Roman" pitchFamily="18" charset="0"/>
                <a:cs typeface="Times New Roman" pitchFamily="18" charset="0"/>
              </a:rPr>
              <a:t> heirs of his share in </a:t>
            </a:r>
            <a:r>
              <a:rPr lang="en-US" sz="2000" b="1" dirty="0" err="1" smtClean="0">
                <a:latin typeface="Times New Roman" pitchFamily="18" charset="0"/>
                <a:cs typeface="Times New Roman" pitchFamily="18" charset="0"/>
              </a:rPr>
              <a:t>legitime</a:t>
            </a:r>
            <a:r>
              <a:rPr lang="en-US" sz="2000" b="1" dirty="0" smtClean="0">
                <a:latin typeface="Times New Roman" pitchFamily="18" charset="0"/>
                <a:cs typeface="Times New Roman" pitchFamily="18" charset="0"/>
              </a:rPr>
              <a:t> for a caused  authorized by law.</a:t>
            </a:r>
          </a:p>
          <a:p>
            <a:pPr>
              <a:spcAft>
                <a:spcPts val="100"/>
              </a:spcAft>
            </a:pPr>
            <a:endParaRPr lang="en-US" sz="2000" b="1" dirty="0" smtClean="0">
              <a:latin typeface="Times New Roman" pitchFamily="18" charset="0"/>
              <a:cs typeface="Times New Roman" pitchFamily="18" charset="0"/>
            </a:endParaRPr>
          </a:p>
          <a:p>
            <a:pPr>
              <a:spcAft>
                <a:spcPts val="100"/>
              </a:spcAft>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Disinheritance			</a:t>
            </a:r>
            <a:r>
              <a:rPr lang="en-US" sz="2000" b="1" dirty="0" err="1" smtClean="0">
                <a:latin typeface="Times New Roman" pitchFamily="18" charset="0"/>
                <a:cs typeface="Times New Roman" pitchFamily="18" charset="0"/>
              </a:rPr>
              <a:t>Preterition</a:t>
            </a:r>
            <a:r>
              <a:rPr lang="en-US" sz="2000" b="1" dirty="0" smtClean="0">
                <a:latin typeface="Times New Roman" pitchFamily="18" charset="0"/>
                <a:cs typeface="Times New Roman" pitchFamily="18" charset="0"/>
              </a:rPr>
              <a:t> </a:t>
            </a:r>
          </a:p>
          <a:p>
            <a:pPr>
              <a:spcAft>
                <a:spcPts val="100"/>
              </a:spcAft>
            </a:pPr>
            <a:r>
              <a:rPr lang="en-US" sz="2000" b="1" dirty="0" smtClean="0">
                <a:latin typeface="Times New Roman" pitchFamily="18" charset="0"/>
                <a:cs typeface="Times New Roman" pitchFamily="18" charset="0"/>
              </a:rPr>
              <a:t>	-is always voluntary		- may be intentional or unintentional</a:t>
            </a:r>
          </a:p>
          <a:p>
            <a:pPr>
              <a:spcAft>
                <a:spcPts val="100"/>
              </a:spcAft>
            </a:pPr>
            <a:r>
              <a:rPr lang="en-US" sz="2000" b="1" dirty="0" smtClean="0">
                <a:latin typeface="Times New Roman" pitchFamily="18" charset="0"/>
                <a:cs typeface="Times New Roman" pitchFamily="18" charset="0"/>
              </a:rPr>
              <a:t> 	-cause must always be stated	- may be with or without cause  </a:t>
            </a:r>
          </a:p>
          <a:p>
            <a:pPr>
              <a:spcAft>
                <a:spcPts val="100"/>
              </a:spcAft>
            </a:pPr>
            <a:r>
              <a:rPr lang="en-US" sz="2000" b="1" dirty="0" smtClean="0">
                <a:latin typeface="Times New Roman" pitchFamily="18" charset="0"/>
                <a:cs typeface="Times New Roman" pitchFamily="18" charset="0"/>
              </a:rPr>
              <a:t>    	-disinherited heir inherits nothing	- </a:t>
            </a:r>
            <a:r>
              <a:rPr lang="en-US" sz="2000" b="1" dirty="0" err="1" smtClean="0">
                <a:latin typeface="Times New Roman" pitchFamily="18" charset="0"/>
                <a:cs typeface="Times New Roman" pitchFamily="18" charset="0"/>
              </a:rPr>
              <a:t>preterition</a:t>
            </a:r>
            <a:r>
              <a:rPr lang="en-US" sz="2000" b="1" dirty="0" smtClean="0">
                <a:latin typeface="Times New Roman" pitchFamily="18" charset="0"/>
                <a:cs typeface="Times New Roman" pitchFamily="18" charset="0"/>
              </a:rPr>
              <a:t> annuls the 							institution, therefore the</a:t>
            </a:r>
          </a:p>
          <a:p>
            <a:pPr>
              <a:spcAft>
                <a:spcPts val="100"/>
              </a:spcAft>
            </a:pPr>
            <a:r>
              <a:rPr lang="en-US" sz="2000" b="1" dirty="0" smtClean="0">
                <a:latin typeface="Times New Roman" pitchFamily="18" charset="0"/>
                <a:cs typeface="Times New Roman" pitchFamily="18" charset="0"/>
              </a:rPr>
              <a:t>						omitted heir inherits</a:t>
            </a:r>
          </a:p>
          <a:p>
            <a:pPr>
              <a:spcAft>
                <a:spcPts val="100"/>
              </a:spcAft>
            </a:pPr>
            <a:r>
              <a:rPr lang="en-US" sz="2000" b="1" dirty="0" smtClean="0">
                <a:latin typeface="Times New Roman" pitchFamily="18" charset="0"/>
                <a:cs typeface="Times New Roman" pitchFamily="18" charset="0"/>
              </a:rPr>
              <a:t>	- may exist with or without a will		= a will is always required			 </a:t>
            </a:r>
          </a:p>
          <a:p>
            <a:pPr>
              <a:spcAft>
                <a:spcPts val="100"/>
              </a:spcAft>
            </a:pPr>
            <a:endParaRPr lang="en-US" sz="2000" b="1" dirty="0">
              <a:latin typeface="Times New Roman" pitchFamily="18" charset="0"/>
              <a:cs typeface="Times New Roman" pitchFamily="18" charset="0"/>
            </a:endParaRPr>
          </a:p>
          <a:p>
            <a:pPr>
              <a:spcAft>
                <a:spcPts val="100"/>
              </a:spcAft>
            </a:pPr>
            <a:endParaRPr lang="en-US" sz="2000" b="1" dirty="0" smtClean="0">
              <a:latin typeface="Times New Roman" pitchFamily="18" charset="0"/>
              <a:cs typeface="Times New Roman" pitchFamily="18" charset="0"/>
            </a:endParaRPr>
          </a:p>
          <a:p>
            <a:endParaRPr lang="en-US" sz="2000" b="1" dirty="0">
              <a:latin typeface="Times New Roman" pitchFamily="18" charset="0"/>
              <a:cs typeface="Times New Roman" pitchFamily="18" charset="0"/>
            </a:endParaRPr>
          </a:p>
        </p:txBody>
      </p:sp>
      <p:sp>
        <p:nvSpPr>
          <p:cNvPr id="3" name="TextBox 2"/>
          <p:cNvSpPr txBox="1"/>
          <p:nvPr/>
        </p:nvSpPr>
        <p:spPr>
          <a:xfrm>
            <a:off x="0" y="838200"/>
            <a:ext cx="9144000" cy="461665"/>
          </a:xfrm>
          <a:prstGeom prst="rect">
            <a:avLst/>
          </a:prstGeom>
          <a:noFill/>
        </p:spPr>
        <p:txBody>
          <a:bodyPr wrap="square" rtlCol="0">
            <a:spAutoFit/>
          </a:bodyPr>
          <a:lstStyle/>
          <a:p>
            <a:endParaRPr lang="en-US" sz="2400"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9144000" cy="6001643"/>
          </a:xfrm>
          <a:prstGeom prst="rect">
            <a:avLst/>
          </a:prstGeom>
          <a:noFill/>
        </p:spPr>
        <p:txBody>
          <a:bodyPr wrap="square" rtlCol="0">
            <a:spAutoFit/>
          </a:bodyPr>
          <a:lstStyle/>
          <a:p>
            <a:pPr>
              <a:lnSpc>
                <a:spcPct val="150000"/>
              </a:lnSpc>
            </a:pPr>
            <a:r>
              <a:rPr lang="en-US" sz="2400" b="1" dirty="0" smtClean="0">
                <a:latin typeface="Times New Roman" pitchFamily="18" charset="0"/>
                <a:cs typeface="Times New Roman" pitchFamily="18" charset="0"/>
              </a:rPr>
              <a:t>SEC.2 CUSTODIAN OF WILL TO DELIVER</a:t>
            </a:r>
          </a:p>
          <a:p>
            <a:pPr>
              <a:lnSpc>
                <a:spcPct val="150000"/>
              </a:lnSpc>
            </a:pPr>
            <a:r>
              <a:rPr lang="en-US" sz="24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the person who has custody of a will shall within 20 days after he knows of the death of the testator, deliver the will to the court having jurisdiction or to the executor named in the will.</a:t>
            </a:r>
            <a:endParaRPr lang="en-US" sz="2000" b="1" dirty="0">
              <a:latin typeface="Times New Roman" pitchFamily="18" charset="0"/>
              <a:cs typeface="Times New Roman" pitchFamily="18" charset="0"/>
            </a:endParaRPr>
          </a:p>
          <a:p>
            <a:pPr>
              <a:lnSpc>
                <a:spcPct val="150000"/>
              </a:lnSpc>
            </a:pPr>
            <a:endParaRPr lang="en-US" sz="2000" b="1" dirty="0" smtClean="0">
              <a:latin typeface="Times New Roman" pitchFamily="18" charset="0"/>
              <a:cs typeface="Times New Roman" pitchFamily="18" charset="0"/>
            </a:endParaRPr>
          </a:p>
          <a:p>
            <a:pPr>
              <a:lnSpc>
                <a:spcPct val="150000"/>
              </a:lnSpc>
            </a:pPr>
            <a:r>
              <a:rPr lang="en-US" sz="2400" b="1" dirty="0" smtClean="0">
                <a:latin typeface="Times New Roman" pitchFamily="18" charset="0"/>
                <a:cs typeface="Times New Roman" pitchFamily="18" charset="0"/>
              </a:rPr>
              <a:t>SEC.3 EXECUTION WILL AND ACCEPT ON REFUSE TRUST</a:t>
            </a:r>
          </a:p>
          <a:p>
            <a:pPr>
              <a:lnSpc>
                <a:spcPct val="150000"/>
              </a:lnSpc>
            </a:pPr>
            <a:r>
              <a:rPr lang="en-US" sz="24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 person named as executor in a will shall, within 20 days after he knows of the death of the testator, or within 20 days  after he knows that he in named executor if he obtained such knowledge after the death of the testator present such will to the court having jurisdiction, unless the will has reached the court in any other manner and shall within such period signify to the court in writing his acceptance of the trust or his refusal to accept it.</a:t>
            </a:r>
            <a:endParaRPr lang="en-US" sz="2400" b="1"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57200"/>
            <a:ext cx="9144000" cy="5539978"/>
          </a:xfrm>
          <a:prstGeom prst="rect">
            <a:avLst/>
          </a:prstGeom>
          <a:noFill/>
        </p:spPr>
        <p:txBody>
          <a:bodyPr wrap="square" rtlCol="0">
            <a:spAutoFit/>
          </a:bodyPr>
          <a:lstStyle/>
          <a:p>
            <a:pPr>
              <a:lnSpc>
                <a:spcPct val="150000"/>
              </a:lnSpc>
            </a:pPr>
            <a:r>
              <a:rPr lang="en-US" sz="2400" b="1" dirty="0" smtClean="0">
                <a:latin typeface="Times New Roman" pitchFamily="18" charset="0"/>
                <a:cs typeface="Times New Roman" pitchFamily="18" charset="0"/>
              </a:rPr>
              <a:t>SEC.4 CUSTODIAN AND EXECUTOR SUBJECT TO FINE FOR NEGLECT- </a:t>
            </a:r>
            <a:r>
              <a:rPr lang="en-US" sz="2000" b="1" dirty="0" smtClean="0">
                <a:latin typeface="Times New Roman" pitchFamily="18" charset="0"/>
                <a:cs typeface="Times New Roman" pitchFamily="18" charset="0"/>
              </a:rPr>
              <a:t>a person who neglects any of the duties required in the two last </a:t>
            </a:r>
            <a:r>
              <a:rPr lang="en-US" sz="2000" b="1" dirty="0" err="1" smtClean="0">
                <a:latin typeface="Times New Roman" pitchFamily="18" charset="0"/>
                <a:cs typeface="Times New Roman" pitchFamily="18" charset="0"/>
              </a:rPr>
              <a:t>preceeding</a:t>
            </a:r>
            <a:r>
              <a:rPr lang="en-US" sz="2000" b="1" dirty="0" smtClean="0">
                <a:latin typeface="Times New Roman" pitchFamily="18" charset="0"/>
                <a:cs typeface="Times New Roman" pitchFamily="18" charset="0"/>
              </a:rPr>
              <a:t> section without excuse satisfactory to the court  shall be fined not exceeding two thousand pesos.</a:t>
            </a:r>
          </a:p>
          <a:p>
            <a:pPr>
              <a:lnSpc>
                <a:spcPct val="150000"/>
              </a:lnSpc>
            </a:pPr>
            <a:endParaRPr lang="en-US" sz="2000" b="1" dirty="0">
              <a:latin typeface="Times New Roman" pitchFamily="18" charset="0"/>
              <a:cs typeface="Times New Roman" pitchFamily="18" charset="0"/>
            </a:endParaRPr>
          </a:p>
          <a:p>
            <a:pPr>
              <a:lnSpc>
                <a:spcPct val="150000"/>
              </a:lnSpc>
            </a:pPr>
            <a:endParaRPr lang="en-US" sz="2000" b="1" dirty="0" smtClean="0">
              <a:latin typeface="Times New Roman" pitchFamily="18" charset="0"/>
              <a:cs typeface="Times New Roman" pitchFamily="18" charset="0"/>
            </a:endParaRPr>
          </a:p>
          <a:p>
            <a:pPr>
              <a:lnSpc>
                <a:spcPct val="150000"/>
              </a:lnSpc>
            </a:pPr>
            <a:r>
              <a:rPr lang="en-US" sz="2400" b="1" dirty="0" smtClean="0">
                <a:latin typeface="Times New Roman" pitchFamily="18" charset="0"/>
                <a:cs typeface="Times New Roman" pitchFamily="18" charset="0"/>
              </a:rPr>
              <a:t>SEC.5 PERSON RETAINING WILL MAY BE COMITTED</a:t>
            </a:r>
          </a:p>
          <a:p>
            <a:pPr>
              <a:lnSpc>
                <a:spcPct val="150000"/>
              </a:lnSpc>
            </a:pPr>
            <a:r>
              <a:rPr lang="en-US" sz="24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 person having custody of a will after the death </a:t>
            </a:r>
            <a:r>
              <a:rPr lang="en-US" sz="2000" b="1" dirty="0">
                <a:latin typeface="Times New Roman" pitchFamily="18" charset="0"/>
                <a:cs typeface="Times New Roman" pitchFamily="18" charset="0"/>
              </a:rPr>
              <a:t>o</a:t>
            </a:r>
            <a:r>
              <a:rPr lang="en-US" sz="2000" b="1" dirty="0" smtClean="0">
                <a:latin typeface="Times New Roman" pitchFamily="18" charset="0"/>
                <a:cs typeface="Times New Roman" pitchFamily="18" charset="0"/>
              </a:rPr>
              <a:t>f the testator who neglects  without reasonable cause to deliver the same, when ordered so to do  to the court having jurisdiction, maybe committed  to prison and there kept until he delivers the will. </a:t>
            </a:r>
            <a:endParaRPr lang="en-US" sz="2400" b="1"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81000"/>
            <a:ext cx="9144000" cy="1908215"/>
          </a:xfrm>
          <a:prstGeom prst="rect">
            <a:avLst/>
          </a:prstGeom>
          <a:noFill/>
        </p:spPr>
        <p:txBody>
          <a:bodyPr wrap="square" rtlCol="0">
            <a:spAutoFit/>
          </a:bodyPr>
          <a:lstStyle/>
          <a:p>
            <a:r>
              <a:rPr lang="en-US" dirty="0" smtClean="0"/>
              <a:t>				</a:t>
            </a:r>
          </a:p>
          <a:p>
            <a:endParaRPr lang="en-US" dirty="0" smtClean="0"/>
          </a:p>
          <a:p>
            <a:r>
              <a:rPr lang="en-US" dirty="0" smtClean="0"/>
              <a:t>				</a:t>
            </a:r>
            <a:r>
              <a:rPr lang="en-US" sz="2400" b="1" dirty="0" smtClean="0"/>
              <a:t>RULE  83</a:t>
            </a:r>
          </a:p>
          <a:p>
            <a:endParaRPr lang="en-US" dirty="0" smtClean="0"/>
          </a:p>
          <a:p>
            <a:r>
              <a:rPr lang="en-US" dirty="0" smtClean="0"/>
              <a:t>		</a:t>
            </a:r>
            <a:r>
              <a:rPr lang="en-US" sz="2000" b="1" dirty="0" smtClean="0"/>
              <a:t>INVENTORY AND APPRAISAL PROVISION </a:t>
            </a:r>
          </a:p>
          <a:p>
            <a:r>
              <a:rPr lang="en-US" sz="2000" b="1" dirty="0" smtClean="0"/>
              <a:t>			FOR SUPPORT OF FAMILY</a:t>
            </a:r>
            <a:endParaRPr lang="en-US" sz="20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315</TotalTime>
  <Words>795</Words>
  <Application>Microsoft Office PowerPoint</Application>
  <PresentationFormat>On-screen Show (4:3)</PresentationFormat>
  <Paragraphs>159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toshiba</dc:creator>
  <cp:lastModifiedBy>toshiba</cp:lastModifiedBy>
  <cp:revision>37</cp:revision>
  <dcterms:created xsi:type="dcterms:W3CDTF">2015-11-21T13:44:23Z</dcterms:created>
  <dcterms:modified xsi:type="dcterms:W3CDTF">2016-01-10T05:32:28Z</dcterms:modified>
</cp:coreProperties>
</file>