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350" r:id="rId2"/>
    <p:sldId id="326" r:id="rId3"/>
    <p:sldId id="344" r:id="rId4"/>
    <p:sldId id="328" r:id="rId5"/>
    <p:sldId id="329" r:id="rId6"/>
    <p:sldId id="330"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5" r:id="rId20"/>
    <p:sldId id="346" r:id="rId21"/>
    <p:sldId id="347" r:id="rId22"/>
    <p:sldId id="348" r:id="rId23"/>
    <p:sldId id="349" r:id="rId24"/>
  </p:sldIdLst>
  <p:sldSz cx="9144000" cy="6858000" type="screen4x3"/>
  <p:notesSz cx="7048500" cy="12076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E0A90E"/>
    <a:srgbClr val="008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19" autoAdjust="0"/>
    <p:restoredTop sz="90769" autoAdjust="0"/>
  </p:normalViewPr>
  <p:slideViewPr>
    <p:cSldViewPr>
      <p:cViewPr>
        <p:scale>
          <a:sx n="62" d="100"/>
          <a:sy n="62" d="100"/>
        </p:scale>
        <p:origin x="-112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4350" cy="603806"/>
          </a:xfrm>
          <a:prstGeom prst="rect">
            <a:avLst/>
          </a:prstGeom>
        </p:spPr>
        <p:txBody>
          <a:bodyPr vert="horz" lIns="109278" tIns="54640" rIns="109278" bIns="54640" rtlCol="0"/>
          <a:lstStyle>
            <a:lvl1pPr algn="l">
              <a:defRPr sz="1400"/>
            </a:lvl1pPr>
          </a:lstStyle>
          <a:p>
            <a:endParaRPr lang="en-US"/>
          </a:p>
        </p:txBody>
      </p:sp>
      <p:sp>
        <p:nvSpPr>
          <p:cNvPr id="3" name="Date Placeholder 2"/>
          <p:cNvSpPr>
            <a:spLocks noGrp="1"/>
          </p:cNvSpPr>
          <p:nvPr>
            <p:ph type="dt" idx="1"/>
          </p:nvPr>
        </p:nvSpPr>
        <p:spPr>
          <a:xfrm>
            <a:off x="3992519" y="0"/>
            <a:ext cx="3054350" cy="603806"/>
          </a:xfrm>
          <a:prstGeom prst="rect">
            <a:avLst/>
          </a:prstGeom>
        </p:spPr>
        <p:txBody>
          <a:bodyPr vert="horz" lIns="109278" tIns="54640" rIns="109278" bIns="54640" rtlCol="0"/>
          <a:lstStyle>
            <a:lvl1pPr algn="r">
              <a:defRPr sz="1400"/>
            </a:lvl1pPr>
          </a:lstStyle>
          <a:p>
            <a:fld id="{56F4853D-C12F-4075-949B-6DFFD696F0E1}" type="datetimeFigureOut">
              <a:rPr lang="en-US" smtClean="0"/>
              <a:pPr/>
              <a:t>1/20/2016</a:t>
            </a:fld>
            <a:endParaRPr lang="en-US"/>
          </a:p>
        </p:txBody>
      </p:sp>
      <p:sp>
        <p:nvSpPr>
          <p:cNvPr id="4" name="Slide Image Placeholder 3"/>
          <p:cNvSpPr>
            <a:spLocks noGrp="1" noRot="1" noChangeAspect="1"/>
          </p:cNvSpPr>
          <p:nvPr>
            <p:ph type="sldImg" idx="2"/>
          </p:nvPr>
        </p:nvSpPr>
        <p:spPr>
          <a:xfrm>
            <a:off x="504825" y="904875"/>
            <a:ext cx="6038850" cy="4529138"/>
          </a:xfrm>
          <a:prstGeom prst="rect">
            <a:avLst/>
          </a:prstGeom>
          <a:noFill/>
          <a:ln w="12700">
            <a:solidFill>
              <a:prstClr val="black"/>
            </a:solidFill>
          </a:ln>
        </p:spPr>
        <p:txBody>
          <a:bodyPr vert="horz" lIns="109278" tIns="54640" rIns="109278" bIns="54640" rtlCol="0" anchor="ctr"/>
          <a:lstStyle/>
          <a:p>
            <a:endParaRPr lang="en-US"/>
          </a:p>
        </p:txBody>
      </p:sp>
      <p:sp>
        <p:nvSpPr>
          <p:cNvPr id="5" name="Notes Placeholder 4"/>
          <p:cNvSpPr>
            <a:spLocks noGrp="1"/>
          </p:cNvSpPr>
          <p:nvPr>
            <p:ph type="body" sz="quarter" idx="3"/>
          </p:nvPr>
        </p:nvSpPr>
        <p:spPr>
          <a:xfrm>
            <a:off x="704850" y="5736155"/>
            <a:ext cx="5638800" cy="5434251"/>
          </a:xfrm>
          <a:prstGeom prst="rect">
            <a:avLst/>
          </a:prstGeom>
        </p:spPr>
        <p:txBody>
          <a:bodyPr vert="horz" lIns="109278" tIns="54640" rIns="109278" bIns="5464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11470211"/>
            <a:ext cx="3054350" cy="603806"/>
          </a:xfrm>
          <a:prstGeom prst="rect">
            <a:avLst/>
          </a:prstGeom>
        </p:spPr>
        <p:txBody>
          <a:bodyPr vert="horz" lIns="109278" tIns="54640" rIns="109278" bIns="54640" rtlCol="0" anchor="b"/>
          <a:lstStyle>
            <a:lvl1pPr algn="l">
              <a:defRPr sz="1400"/>
            </a:lvl1pPr>
          </a:lstStyle>
          <a:p>
            <a:endParaRPr lang="en-US"/>
          </a:p>
        </p:txBody>
      </p:sp>
      <p:sp>
        <p:nvSpPr>
          <p:cNvPr id="7" name="Slide Number Placeholder 6"/>
          <p:cNvSpPr>
            <a:spLocks noGrp="1"/>
          </p:cNvSpPr>
          <p:nvPr>
            <p:ph type="sldNum" sz="quarter" idx="5"/>
          </p:nvPr>
        </p:nvSpPr>
        <p:spPr>
          <a:xfrm>
            <a:off x="3992519" y="11470211"/>
            <a:ext cx="3054350" cy="603806"/>
          </a:xfrm>
          <a:prstGeom prst="rect">
            <a:avLst/>
          </a:prstGeom>
        </p:spPr>
        <p:txBody>
          <a:bodyPr vert="horz" lIns="109278" tIns="54640" rIns="109278" bIns="54640" rtlCol="0" anchor="b"/>
          <a:lstStyle>
            <a:lvl1pPr algn="r">
              <a:defRPr sz="1400"/>
            </a:lvl1pPr>
          </a:lstStyle>
          <a:p>
            <a:fld id="{F98602F1-4C65-454A-9242-5C6AD061B7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FCB2DA-5E51-47B7-ACBB-81A42622B2A9}"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F9051B-9852-4485-940C-C14A8675A90E}" type="datetimeFigureOut">
              <a:rPr lang="en-US" smtClean="0"/>
              <a:pPr/>
              <a:t>1/20/2016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FCB2DA-5E51-47B7-ACBB-81A42622B2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DFF9051B-9852-4485-940C-C14A8675A90E}" type="datetimeFigureOut">
              <a:rPr lang="en-US" smtClean="0"/>
              <a:pPr/>
              <a:t>1/20/2016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93FCB2DA-5E51-47B7-ACBB-81A42622B2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FF9051B-9852-4485-940C-C14A8675A90E}" type="datetimeFigureOut">
              <a:rPr lang="en-US" smtClean="0"/>
              <a:pPr/>
              <a:t>1/20/2016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3FCB2DA-5E51-47B7-ACBB-81A42622B2A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jpg"/>
          <p:cNvPicPr>
            <a:picLocks noChangeAspect="1"/>
          </p:cNvPicPr>
          <p:nvPr/>
        </p:nvPicPr>
        <p:blipFill>
          <a:blip r:embed="rId2"/>
          <a:stretch>
            <a:fillRect/>
          </a:stretch>
        </p:blipFill>
        <p:spPr>
          <a:xfrm>
            <a:off x="1" y="45720"/>
            <a:ext cx="9143999" cy="6583680"/>
          </a:xfrm>
          <a:prstGeom prst="rect">
            <a:avLst/>
          </a:prstGeom>
        </p:spPr>
      </p:pic>
      <p:sp>
        <p:nvSpPr>
          <p:cNvPr id="3" name="Title 2"/>
          <p:cNvSpPr>
            <a:spLocks noGrp="1"/>
          </p:cNvSpPr>
          <p:nvPr>
            <p:ph type="title"/>
          </p:nvPr>
        </p:nvSpPr>
        <p:spPr/>
        <p:txBody>
          <a:bodyPr/>
          <a:lstStyle/>
          <a:p>
            <a:pPr algn="ctr"/>
            <a:r>
              <a:rPr lang="en-US" b="1" smtClean="0">
                <a:solidFill>
                  <a:srgbClr val="FF0000"/>
                </a:solidFill>
              </a:rPr>
              <a:t>     Rule </a:t>
            </a:r>
            <a:r>
              <a:rPr lang="en-US" b="1" dirty="0" smtClean="0">
                <a:solidFill>
                  <a:srgbClr val="FF0000"/>
                </a:solidFill>
              </a:rPr>
              <a:t>88</a:t>
            </a:r>
            <a:endParaRPr lang="en-US" b="1" dirty="0">
              <a:solidFill>
                <a:srgbClr val="FF0000"/>
              </a:solidFill>
            </a:endParaRPr>
          </a:p>
        </p:txBody>
      </p:sp>
      <p:sp>
        <p:nvSpPr>
          <p:cNvPr id="4" name="Content Placeholder 3"/>
          <p:cNvSpPr>
            <a:spLocks noGrp="1"/>
          </p:cNvSpPr>
          <p:nvPr>
            <p:ph idx="1"/>
          </p:nvPr>
        </p:nvSpPr>
        <p:spPr/>
        <p:txBody>
          <a:bodyPr>
            <a:normAutofit/>
          </a:bodyPr>
          <a:lstStyle/>
          <a:p>
            <a:pPr algn="ctr"/>
            <a:r>
              <a:rPr lang="en-US" sz="4800" b="1" dirty="0" smtClean="0"/>
              <a:t>         Payment of the Debts      of the Estate</a:t>
            </a:r>
            <a:endParaRPr lang="en-US" sz="4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 8- </a:t>
            </a:r>
            <a:r>
              <a:rPr lang="en-US" sz="2800" b="1" dirty="0" smtClean="0"/>
              <a:t>DIVIDENDS TO BE PAID IN PROPORTION TO CLAIMS</a:t>
            </a:r>
            <a:endParaRPr lang="en-US" sz="2800" b="1" dirty="0"/>
          </a:p>
        </p:txBody>
      </p:sp>
      <p:sp>
        <p:nvSpPr>
          <p:cNvPr id="3" name="Content Placeholder 2"/>
          <p:cNvSpPr>
            <a:spLocks noGrp="1"/>
          </p:cNvSpPr>
          <p:nvPr>
            <p:ph idx="1"/>
          </p:nvPr>
        </p:nvSpPr>
        <p:spPr/>
        <p:txBody>
          <a:bodyPr/>
          <a:lstStyle/>
          <a:p>
            <a:r>
              <a:rPr lang="en-US" dirty="0" smtClean="0"/>
              <a:t>If there are no assets sufficient to pay the credits of any one class of creditors after paying the credits entitled to preference over it, each creditor within such class shall be paid a dividend in proportion to his claim. No creditor of any one class shall receive any payment until those of the preceding class are paid.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solidFill>
                  <a:srgbClr val="C00000"/>
                </a:solidFill>
              </a:rPr>
              <a:t>Sec.9-</a:t>
            </a:r>
            <a:r>
              <a:rPr lang="en-US" sz="2800" b="1" i="1" dirty="0" smtClean="0">
                <a:solidFill>
                  <a:srgbClr val="C00000"/>
                </a:solidFill>
              </a:rPr>
              <a:t> </a:t>
            </a:r>
            <a:r>
              <a:rPr lang="en-US" sz="2800" b="1" i="1" dirty="0" smtClean="0">
                <a:solidFill>
                  <a:schemeClr val="tx1"/>
                </a:solidFill>
              </a:rPr>
              <a:t>Estate of insolvent non-resident, how disposed of.</a:t>
            </a:r>
            <a:r>
              <a:rPr lang="en-US" sz="2800" b="1" dirty="0" smtClean="0">
                <a:solidFill>
                  <a:schemeClr val="tx1"/>
                </a:solidFill>
              </a:rPr>
              <a:t>  </a:t>
            </a:r>
            <a:endParaRPr lang="en-US" sz="2800" b="1" dirty="0">
              <a:solidFill>
                <a:schemeClr val="tx1"/>
              </a:solidFill>
            </a:endParaRPr>
          </a:p>
        </p:txBody>
      </p:sp>
      <p:sp>
        <p:nvSpPr>
          <p:cNvPr id="3" name="Content Placeholder 2"/>
          <p:cNvSpPr>
            <a:spLocks noGrp="1"/>
          </p:cNvSpPr>
          <p:nvPr>
            <p:ph idx="1"/>
          </p:nvPr>
        </p:nvSpPr>
        <p:spPr/>
        <p:txBody>
          <a:bodyPr>
            <a:normAutofit/>
          </a:bodyPr>
          <a:lstStyle/>
          <a:p>
            <a:r>
              <a:rPr lang="en-US" dirty="0" smtClean="0"/>
              <a:t>In case administration is taken in the Philippine of the estate of a person who was at the time of his death an inhabitant of another country, and who died insolvent, hi estate found in the Philippines shall, as far as practicable, be so disposed of that his creditors here and elsewhere may receive each an equal share, in proportion to their respective credits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Section 10. </a:t>
            </a:r>
            <a:r>
              <a:rPr lang="en-US" sz="2800" b="1" i="1" dirty="0" smtClean="0">
                <a:solidFill>
                  <a:schemeClr val="tx1"/>
                </a:solidFill>
              </a:rPr>
              <a:t>When and how claim proved outside the Philippines against insolvent resident's estate paid</a:t>
            </a:r>
            <a:br>
              <a:rPr lang="en-US" sz="2800" b="1" i="1" dirty="0" smtClean="0">
                <a:solidFill>
                  <a:schemeClr val="tx1"/>
                </a:solidFill>
              </a:rPr>
            </a:br>
            <a:r>
              <a:rPr lang="en-US" sz="2800" b="1" i="1" dirty="0" smtClean="0">
                <a:solidFill>
                  <a:schemeClr val="tx1"/>
                </a:solidFill>
              </a:rPr>
              <a:t/>
            </a:r>
            <a:br>
              <a:rPr lang="en-US" sz="2800" b="1" i="1" dirty="0" smtClean="0">
                <a:solidFill>
                  <a:schemeClr val="tx1"/>
                </a:solidFill>
              </a:rPr>
            </a:br>
            <a:r>
              <a:rPr lang="en-US" sz="2800" b="1" i="1" dirty="0" smtClean="0">
                <a:solidFill>
                  <a:schemeClr val="tx1"/>
                </a:solidFill>
              </a:rPr>
              <a:t/>
            </a:r>
            <a:br>
              <a:rPr lang="en-US" sz="2800" b="1" i="1" dirty="0" smtClean="0">
                <a:solidFill>
                  <a:schemeClr val="tx1"/>
                </a:solidFill>
              </a:rPr>
            </a:br>
            <a:endParaRPr lang="en-US" sz="2800" b="1" dirty="0">
              <a:solidFill>
                <a:schemeClr val="tx1"/>
              </a:solidFill>
            </a:endParaRPr>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Claims proven outside the Philippines where the executor had knowledge and opportunity to contest its allowance therein may be added to the list of the claims in the Philippines against the estate of an INSOLVENT RESIDENT and the estate  will be distributed equally among those creditors.</a:t>
            </a:r>
          </a:p>
          <a:p>
            <a:r>
              <a:rPr lang="en-US" dirty="0" smtClean="0">
                <a:solidFill>
                  <a:srgbClr val="C00000"/>
                </a:solidFill>
              </a:rPr>
              <a:t>Principle of Reciprocity</a:t>
            </a:r>
            <a:r>
              <a:rPr lang="en-US" dirty="0" smtClean="0"/>
              <a:t>_ the benefits of Sections 9 and 10 cannot be extended to the creditors in another country if the property of such deceased there found is not equally apportioned to the creditors residing in the Philippines.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
            </a:r>
            <a:br>
              <a:rPr lang="en-US" sz="2800" b="1" dirty="0" smtClean="0">
                <a:solidFill>
                  <a:srgbClr val="C00000"/>
                </a:solidFill>
              </a:rPr>
            </a:br>
            <a:r>
              <a:rPr lang="en-US" sz="2800" b="1" dirty="0" smtClean="0">
                <a:solidFill>
                  <a:srgbClr val="C00000"/>
                </a:solidFill>
              </a:rPr>
              <a:t>Sec.11</a:t>
            </a:r>
            <a:r>
              <a:rPr lang="en-US" sz="2800" b="1" dirty="0" smtClean="0"/>
              <a:t>-</a:t>
            </a:r>
            <a:r>
              <a:rPr lang="en-US" sz="2800" b="1" i="1" dirty="0" smtClean="0"/>
              <a:t>Order for payment of debts</a:t>
            </a:r>
            <a:endParaRPr lang="en-US" sz="2800" b="1" dirty="0"/>
          </a:p>
        </p:txBody>
      </p:sp>
      <p:sp>
        <p:nvSpPr>
          <p:cNvPr id="3" name="Content Placeholder 2"/>
          <p:cNvSpPr>
            <a:spLocks noGrp="1"/>
          </p:cNvSpPr>
          <p:nvPr>
            <p:ph idx="1"/>
          </p:nvPr>
        </p:nvSpPr>
        <p:spPr/>
        <p:txBody>
          <a:bodyPr/>
          <a:lstStyle/>
          <a:p>
            <a:r>
              <a:rPr lang="en-US" dirty="0" smtClean="0"/>
              <a:t>Before the expiration of the time limited for the payment of the debts, the court shall order the payment thereof, and the distribution of the assets received by the executor or administrator for that purpose among the creditors, as the circumstances of the estate require and in accordance with the provisions of this rule.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 12.</a:t>
            </a:r>
            <a:r>
              <a:rPr lang="en-US" sz="2800" b="1" dirty="0" smtClean="0"/>
              <a:t> </a:t>
            </a:r>
            <a:r>
              <a:rPr lang="en-US" sz="2800" b="1" i="1" dirty="0" smtClean="0"/>
              <a:t>Orders relating to payment of debts where appeal is taken</a:t>
            </a:r>
            <a:r>
              <a:rPr lang="en-US" sz="2800" b="1" dirty="0" smtClean="0"/>
              <a:t>.</a:t>
            </a:r>
            <a:endParaRPr lang="en-US" sz="2800" b="1" dirty="0"/>
          </a:p>
        </p:txBody>
      </p:sp>
      <p:sp>
        <p:nvSpPr>
          <p:cNvPr id="3" name="Content Placeholder 2"/>
          <p:cNvSpPr>
            <a:spLocks noGrp="1"/>
          </p:cNvSpPr>
          <p:nvPr>
            <p:ph idx="1"/>
          </p:nvPr>
        </p:nvSpPr>
        <p:spPr/>
        <p:txBody>
          <a:bodyPr>
            <a:normAutofit fontScale="92500" lnSpcReduction="20000"/>
          </a:bodyPr>
          <a:lstStyle/>
          <a:p>
            <a:r>
              <a:rPr lang="en-US" dirty="0" smtClean="0"/>
              <a:t>If an appeal has been taken from a decision of the court concerning a claim, the court may suspend the order for the payment of the debts or may order the distributions among the creditors whose claims are definitely allowed, leaving in the hands of the executor or administrator sufficient assets to pay the claim disputed and appealed. When a disputed claim is finally settled the court having jurisdiction of the estate shall order the same to be paid out of the assets retained to the same extent and in the same proportion with the claims of other creditors.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 13. </a:t>
            </a:r>
            <a:r>
              <a:rPr lang="en-US" sz="2800" b="1" i="1" dirty="0" smtClean="0">
                <a:solidFill>
                  <a:schemeClr val="tx1"/>
                </a:solidFill>
              </a:rPr>
              <a:t>When subsequent distribution of assets ordered</a:t>
            </a:r>
            <a:endParaRPr lang="en-US" sz="2800" b="1" dirty="0">
              <a:solidFill>
                <a:schemeClr val="tx1"/>
              </a:solidFill>
            </a:endParaRPr>
          </a:p>
        </p:txBody>
      </p:sp>
      <p:sp>
        <p:nvSpPr>
          <p:cNvPr id="3" name="Content Placeholder 2"/>
          <p:cNvSpPr>
            <a:spLocks noGrp="1"/>
          </p:cNvSpPr>
          <p:nvPr>
            <p:ph idx="1"/>
          </p:nvPr>
        </p:nvSpPr>
        <p:spPr/>
        <p:txBody>
          <a:bodyPr/>
          <a:lstStyle/>
          <a:p>
            <a:r>
              <a:rPr lang="en-US" dirty="0" smtClean="0">
                <a:solidFill>
                  <a:srgbClr val="FF0000"/>
                </a:solidFill>
              </a:rPr>
              <a:t>CONDITIONS:</a:t>
            </a:r>
          </a:p>
          <a:p>
            <a:r>
              <a:rPr lang="en-US" dirty="0" smtClean="0"/>
              <a:t>1. Whole of the debts are not paid;</a:t>
            </a:r>
          </a:p>
          <a:p>
            <a:r>
              <a:rPr lang="en-US" dirty="0" smtClean="0"/>
              <a:t>2. Whole assets are not distributed, or other assets afterwards come to the hands of the executor or administrator.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FF0000"/>
                </a:solidFill>
              </a:rPr>
              <a:t>Sec. 14. </a:t>
            </a:r>
            <a:r>
              <a:rPr lang="en-US" sz="2800" b="1" i="1" dirty="0" smtClean="0">
                <a:solidFill>
                  <a:schemeClr val="tx1"/>
                </a:solidFill>
              </a:rPr>
              <a:t>Creditors to be paid in accordance with terms of order</a:t>
            </a:r>
            <a:endParaRPr lang="en-US" sz="2800" b="1" dirty="0">
              <a:solidFill>
                <a:schemeClr val="tx1"/>
              </a:solidFill>
            </a:endParaRPr>
          </a:p>
        </p:txBody>
      </p:sp>
      <p:sp>
        <p:nvSpPr>
          <p:cNvPr id="3" name="Content Placeholder 2"/>
          <p:cNvSpPr>
            <a:spLocks noGrp="1"/>
          </p:cNvSpPr>
          <p:nvPr>
            <p:ph idx="1"/>
          </p:nvPr>
        </p:nvSpPr>
        <p:spPr/>
        <p:txBody>
          <a:bodyPr/>
          <a:lstStyle/>
          <a:p>
            <a:r>
              <a:rPr lang="en-US" dirty="0" smtClean="0"/>
              <a:t>When an order is made for the distribution of assets among the creditors, the executor or administration shall, as soon as the time of payment arrives, pay the creditors the amounts of their claims, or the dividend thereon, in accordance with the terms of such order.</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FF0000"/>
                </a:solidFill>
              </a:rPr>
              <a:t>Sec. 15. </a:t>
            </a:r>
            <a:r>
              <a:rPr lang="en-US" sz="2800" b="1" i="1" dirty="0" smtClean="0"/>
              <a:t>Time for paying debts and legacies fixed</a:t>
            </a:r>
            <a:r>
              <a:rPr lang="en-US" sz="2800" b="1" dirty="0" smtClean="0"/>
              <a:t>,</a:t>
            </a:r>
            <a:r>
              <a:rPr lang="en-US" sz="2800" b="1" i="1" dirty="0" smtClean="0"/>
              <a:t> or extended after notice</a:t>
            </a:r>
            <a:r>
              <a:rPr lang="en-US" sz="2800" b="1" dirty="0" smtClean="0"/>
              <a:t>,</a:t>
            </a:r>
            <a:r>
              <a:rPr lang="en-US" sz="2800" b="1" i="1" dirty="0" smtClean="0"/>
              <a:t> within what period</a:t>
            </a:r>
            <a:r>
              <a:rPr lang="en-US" i="1" dirty="0" smtClean="0"/>
              <a:t>s</a:t>
            </a:r>
            <a:endParaRPr lang="en-US"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r>
              <a:rPr lang="en-US" dirty="0" smtClean="0"/>
              <a:t>Shall not exceed 1 year in the first instance;</a:t>
            </a:r>
          </a:p>
          <a:p>
            <a:r>
              <a:rPr lang="en-US" dirty="0" smtClean="0"/>
              <a:t>But the court may extend period on application or executor or administrator and after hearing and notice on the following conditions:</a:t>
            </a:r>
          </a:p>
          <a:p>
            <a:endParaRPr lang="en-US" dirty="0" smtClean="0"/>
          </a:p>
          <a:p>
            <a:pPr lvl="1"/>
            <a:r>
              <a:rPr lang="en-US" dirty="0" smtClean="0"/>
              <a:t>1. The extension must not exceed </a:t>
            </a:r>
            <a:r>
              <a:rPr lang="en-US" dirty="0" smtClean="0">
                <a:solidFill>
                  <a:srgbClr val="FF0000"/>
                </a:solidFill>
              </a:rPr>
              <a:t>6 months </a:t>
            </a:r>
            <a:r>
              <a:rPr lang="en-US" dirty="0" smtClean="0"/>
              <a:t>for single extension.</a:t>
            </a:r>
          </a:p>
          <a:p>
            <a:pPr lvl="1"/>
            <a:r>
              <a:rPr lang="en-US" dirty="0" smtClean="0"/>
              <a:t>2. The whole period allowed to the original executor or administrator shall not exceed </a:t>
            </a:r>
            <a:r>
              <a:rPr lang="en-US" dirty="0" smtClean="0">
                <a:solidFill>
                  <a:srgbClr val="FF0000"/>
                </a:solidFill>
              </a:rPr>
              <a:t>2 years.</a:t>
            </a:r>
          </a:p>
          <a:p>
            <a:pPr lvl="2"/>
            <a:r>
              <a:rPr lang="en-US" dirty="0" smtClean="0">
                <a:solidFill>
                  <a:srgbClr val="FF0000"/>
                </a:solidFill>
              </a:rPr>
              <a:t>Note: </a:t>
            </a:r>
            <a:r>
              <a:rPr lang="en-US" dirty="0" smtClean="0"/>
              <a:t>The extension may be granted by the court taking into account to the distribution of the estate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FF0000"/>
                </a:solidFill>
              </a:rPr>
              <a:t>Sec 16</a:t>
            </a:r>
            <a:r>
              <a:rPr lang="en-US" sz="2800" b="1" dirty="0" smtClean="0"/>
              <a:t>. </a:t>
            </a:r>
            <a:r>
              <a:rPr lang="en-US" sz="2800" b="1" i="1" dirty="0" smtClean="0"/>
              <a:t>Successor of dead executor or administrator may have time extended on notice within certain period</a:t>
            </a:r>
            <a:br>
              <a:rPr lang="en-US" sz="2800" b="1" i="1" dirty="0" smtClean="0"/>
            </a:br>
            <a:endParaRPr lang="en-US" sz="2800" b="1" dirty="0"/>
          </a:p>
        </p:txBody>
      </p:sp>
      <p:sp>
        <p:nvSpPr>
          <p:cNvPr id="3" name="Content Placeholder 2"/>
          <p:cNvSpPr>
            <a:spLocks noGrp="1"/>
          </p:cNvSpPr>
          <p:nvPr>
            <p:ph idx="1"/>
          </p:nvPr>
        </p:nvSpPr>
        <p:spPr/>
        <p:txBody>
          <a:bodyPr/>
          <a:lstStyle/>
          <a:p>
            <a:endParaRPr lang="en-US" dirty="0" smtClean="0"/>
          </a:p>
          <a:p>
            <a:r>
              <a:rPr lang="en-US" dirty="0" smtClean="0"/>
              <a:t>Successor of deceased executor or administrator may be given an extension not to exceed </a:t>
            </a:r>
            <a:r>
              <a:rPr lang="en-US" dirty="0" smtClean="0">
                <a:solidFill>
                  <a:srgbClr val="FF0000"/>
                </a:solidFill>
              </a:rPr>
              <a:t>6 months.</a:t>
            </a:r>
            <a:endParaRPr lang="en-US"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b="1" dirty="0" smtClean="0">
                <a:solidFill>
                  <a:srgbClr val="FF0000"/>
                </a:solidFill>
              </a:rPr>
              <a:t>Santos vs. </a:t>
            </a:r>
            <a:r>
              <a:rPr lang="en-PH" b="1" dirty="0" err="1" smtClean="0">
                <a:solidFill>
                  <a:srgbClr val="FF0000"/>
                </a:solidFill>
              </a:rPr>
              <a:t>Manarang</a:t>
            </a:r>
            <a:r>
              <a:rPr lang="en-PH" b="1" dirty="0" smtClean="0">
                <a:solidFill>
                  <a:srgbClr val="FF0000"/>
                </a:solidFill>
              </a:rPr>
              <a:t/>
            </a:r>
            <a:br>
              <a:rPr lang="en-PH" b="1" dirty="0" smtClean="0">
                <a:solidFill>
                  <a:srgbClr val="FF0000"/>
                </a:solidFill>
              </a:rPr>
            </a:b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PH" b="1" dirty="0" smtClean="0">
                <a:solidFill>
                  <a:srgbClr val="FF0000"/>
                </a:solidFill>
              </a:rPr>
              <a:t>Facts:</a:t>
            </a:r>
            <a:r>
              <a:rPr lang="en-PH" dirty="0" smtClean="0"/>
              <a:t> Don Lucas de </a:t>
            </a:r>
            <a:r>
              <a:rPr lang="en-PH" dirty="0" err="1" smtClean="0"/>
              <a:t>Ocampo</a:t>
            </a:r>
            <a:r>
              <a:rPr lang="en-PH" dirty="0" smtClean="0"/>
              <a:t> died on November 18, 1906, possessed of certain real and personal property which, by his last will and testament, he left to his three children. The fourth clause of this will reads as follows:</a:t>
            </a:r>
            <a:endParaRPr lang="en-US" dirty="0" smtClean="0"/>
          </a:p>
          <a:p>
            <a:pPr lvl="1"/>
            <a:r>
              <a:rPr lang="en-PH" dirty="0" smtClean="0"/>
              <a:t>I also declare that I have contracted the debts detailed below, and it is my desire that they may be religiously paid by my wife and executors in the form and at the time agreed upon with my creditors.</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Sec.1</a:t>
            </a:r>
            <a:r>
              <a:rPr lang="en-US" sz="2800" b="1" dirty="0" smtClean="0">
                <a:solidFill>
                  <a:schemeClr val="tx2"/>
                </a:solidFill>
              </a:rPr>
              <a:t>-DEBTS IS PAID IN FULL IF THE ESTATE IS SUFFICIENT</a:t>
            </a:r>
            <a:endParaRPr lang="en-US" sz="2800" b="1" dirty="0">
              <a:solidFill>
                <a:schemeClr val="tx2"/>
              </a:solidFill>
            </a:endParaRPr>
          </a:p>
        </p:txBody>
      </p:sp>
      <p:sp>
        <p:nvSpPr>
          <p:cNvPr id="3" name="Content Placeholder 2"/>
          <p:cNvSpPr>
            <a:spLocks noGrp="1"/>
          </p:cNvSpPr>
          <p:nvPr>
            <p:ph idx="1"/>
          </p:nvPr>
        </p:nvSpPr>
        <p:spPr/>
        <p:txBody>
          <a:bodyPr/>
          <a:lstStyle/>
          <a:p>
            <a:r>
              <a:rPr lang="en-US" dirty="0" smtClean="0"/>
              <a:t>A writ of execution is not the proper procedure to satisfy the debts. The court shall order the SALE OR MORTGAGE  of the properties of the decedent. The proceeds of which will satisfy the debts and expenses.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610600" cy="5974560"/>
          </a:xfrm>
        </p:spPr>
        <p:txBody>
          <a:bodyPr>
            <a:noAutofit/>
          </a:bodyPr>
          <a:lstStyle/>
          <a:p>
            <a:r>
              <a:rPr lang="en-PH" sz="3200" dirty="0" smtClean="0"/>
              <a:t>Among the debts mentioned in the list referred to are two in </a:t>
            </a:r>
            <a:r>
              <a:rPr lang="en-PH" sz="3200" dirty="0" err="1" smtClean="0"/>
              <a:t>favor</a:t>
            </a:r>
            <a:r>
              <a:rPr lang="en-PH" sz="3200" dirty="0" smtClean="0"/>
              <a:t> of the plaintiff, Isidro Santos; one due on April 14, 1907, for P5,000, and various other described as falling due at different dates (the dates are not given) amounting to the sum of P2,454. The will was duly probated and a committee was regularly appointed to hear and determine such claims against the estate as might be presented. </a:t>
            </a:r>
            <a:endParaRPr lang="en-US"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85800"/>
            <a:ext cx="7772400" cy="5669760"/>
          </a:xfrm>
        </p:spPr>
        <p:txBody>
          <a:bodyPr>
            <a:normAutofit fontScale="92500" lnSpcReduction="10000"/>
          </a:bodyPr>
          <a:lstStyle/>
          <a:p>
            <a:r>
              <a:rPr lang="en-PH" sz="3200" dirty="0" smtClean="0"/>
              <a:t>This committee submitted its report to the court on June 27, 1908. On July 14, 1909, the plaintiff, Isidro Santos, presented a petition to the court asking that the committee be required to reconvene and pass upon his claims against the estate which were recognized in the will of testator. This petition was denied by the court, and on November 21, 1910, the plaintiff instituted the present proceedings against the </a:t>
            </a:r>
            <a:r>
              <a:rPr lang="en-PH" sz="3200" dirty="0" err="1" smtClean="0"/>
              <a:t>administratrix</a:t>
            </a:r>
            <a:r>
              <a:rPr lang="en-PH" sz="3200" dirty="0" smtClean="0"/>
              <a:t> of the estate to recover the sums mentioned in the will as due him. Relief was denied in the court below, and now appeals to this court.</a:t>
            </a:r>
            <a:endParaRPr lang="en-US" sz="3200" dirty="0" smtClean="0"/>
          </a:p>
          <a:p>
            <a:endParaRPr lang="en-US" sz="3200"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solidFill>
                  <a:srgbClr val="FF0000"/>
                </a:solidFill>
              </a:rPr>
              <a:t>Issue</a:t>
            </a:r>
            <a:r>
              <a:rPr lang="en-US" sz="2800" dirty="0" smtClean="0"/>
              <a:t>: W/N the lower court erred in denying the petition of the plaintiff</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solidFill>
                  <a:srgbClr val="FF0000"/>
                </a:solidFill>
              </a:rPr>
              <a:t>Ruling. </a:t>
            </a:r>
            <a:r>
              <a:rPr lang="en-US" b="1" dirty="0" smtClean="0"/>
              <a:t>No. In this case, the time for presentation of claims to the committee was 6 months from July 23, 1907. This allowed until January 23, 1908 or until July 23, 1908. Plaintiff petition was not presented until July 14, 1909. The plaintiff was laboring under a mistake of law. A mistake which could be corrected if he sought to inform himself the law governing the allowance of claims against the estate of a deceased person which by due diligence, to present his claim in due time. His right have been lost through his own negligence. </a:t>
            </a:r>
            <a:r>
              <a:rPr lang="en-US" b="1" dirty="0" err="1" smtClean="0"/>
              <a:t>Ignorantia</a:t>
            </a:r>
            <a:r>
              <a:rPr lang="en-US" b="1" dirty="0" smtClean="0"/>
              <a:t> </a:t>
            </a:r>
            <a:r>
              <a:rPr lang="en-US" b="1" dirty="0" err="1" smtClean="0"/>
              <a:t>legis</a:t>
            </a:r>
            <a:r>
              <a:rPr lang="en-US" b="1" dirty="0" smtClean="0"/>
              <a:t> </a:t>
            </a:r>
            <a:r>
              <a:rPr lang="en-US" b="1" dirty="0" err="1" smtClean="0"/>
              <a:t>neminem</a:t>
            </a:r>
            <a:r>
              <a:rPr lang="en-US" b="1" dirty="0" smtClean="0"/>
              <a:t> </a:t>
            </a:r>
            <a:r>
              <a:rPr lang="en-US" b="1" dirty="0" err="1" smtClean="0"/>
              <a:t>excusat</a:t>
            </a:r>
            <a:r>
              <a:rPr lang="en-US" b="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0"/>
            <a:ext cx="7772400" cy="5593560"/>
          </a:xfrm>
        </p:spPr>
        <p:txBody>
          <a:bodyPr>
            <a:normAutofit lnSpcReduction="10000"/>
          </a:bodyPr>
          <a:lstStyle/>
          <a:p>
            <a:r>
              <a:rPr lang="en-US" dirty="0" smtClean="0"/>
              <a:t>We conclude that the learned trial court made no error in refusing to </a:t>
            </a:r>
            <a:r>
              <a:rPr lang="en-US" sz="2800" dirty="0" smtClean="0"/>
              <a:t>reconvene</a:t>
            </a:r>
            <a:r>
              <a:rPr lang="en-US" dirty="0" smtClean="0"/>
              <a:t> the committee for the purpose of considering plaintiff’s claim against the estate.</a:t>
            </a:r>
          </a:p>
          <a:p>
            <a:r>
              <a:rPr lang="en-US" dirty="0" smtClean="0"/>
              <a:t>Although the testator has acknowledged a specific debt in his will, the creditor is not relieved thereby from the duty of filing his claim in the testate or intestate proceeding, otherwise that claim will be barred.</a:t>
            </a:r>
          </a:p>
          <a:p>
            <a:r>
              <a:rPr lang="en-US" dirty="0" smtClean="0"/>
              <a:t>For the foregoing reasons the orders appealed from are affirmed, with cost against the appellant.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12844"/>
            <a:ext cx="8686800" cy="6124754"/>
          </a:xfrm>
          <a:prstGeom prst="rect">
            <a:avLst/>
          </a:prstGeom>
        </p:spPr>
        <p:txBody>
          <a:bodyPr wrap="square">
            <a:spAutoFit/>
          </a:bodyPr>
          <a:lstStyle/>
          <a:p>
            <a:pPr>
              <a:buNone/>
            </a:pPr>
            <a:r>
              <a:rPr lang="en-US" sz="2800" b="1" dirty="0" smtClean="0">
                <a:solidFill>
                  <a:srgbClr val="C00000"/>
                </a:solidFill>
              </a:rPr>
              <a:t>Q-</a:t>
            </a:r>
            <a:r>
              <a:rPr lang="en-US" sz="2800" b="1" dirty="0" smtClean="0">
                <a:solidFill>
                  <a:schemeClr val="accent1">
                    <a:lumMod val="75000"/>
                  </a:schemeClr>
                </a:solidFill>
              </a:rPr>
              <a:t> </a:t>
            </a:r>
            <a:r>
              <a:rPr lang="en-US" sz="2800" b="1" dirty="0" err="1" smtClean="0">
                <a:solidFill>
                  <a:schemeClr val="accent1">
                    <a:lumMod val="75000"/>
                  </a:schemeClr>
                </a:solidFill>
              </a:rPr>
              <a:t>ls</a:t>
            </a:r>
            <a:r>
              <a:rPr lang="en-US" sz="2800" b="1" dirty="0" smtClean="0">
                <a:solidFill>
                  <a:schemeClr val="accent1">
                    <a:lumMod val="75000"/>
                  </a:schemeClr>
                </a:solidFill>
              </a:rPr>
              <a:t> the remedy of execution available in favor of a creditor against the estate of a decedent? Why?</a:t>
            </a:r>
          </a:p>
          <a:p>
            <a:r>
              <a:rPr lang="en-US" sz="2800" dirty="0" err="1" smtClean="0">
                <a:solidFill>
                  <a:srgbClr val="C00000"/>
                </a:solidFill>
              </a:rPr>
              <a:t>Ans</a:t>
            </a:r>
            <a:r>
              <a:rPr lang="en-US" sz="2800" dirty="0" smtClean="0">
                <a:solidFill>
                  <a:srgbClr val="C00000"/>
                </a:solidFill>
              </a:rPr>
              <a:t>: </a:t>
            </a:r>
            <a:r>
              <a:rPr lang="en-US" sz="2800" dirty="0" smtClean="0"/>
              <a:t>No, because the procedure  outlined by law is the sale of personal property or the sale of mortgage of real property of the decedent and the debts shall be paid out of said proceeds. </a:t>
            </a:r>
          </a:p>
          <a:p>
            <a:r>
              <a:rPr lang="en-US" sz="2800" b="1" dirty="0" smtClean="0">
                <a:solidFill>
                  <a:srgbClr val="C00000"/>
                </a:solidFill>
              </a:rPr>
              <a:t>GEN. RULE: </a:t>
            </a:r>
            <a:r>
              <a:rPr lang="en-US" sz="2800" dirty="0" smtClean="0">
                <a:solidFill>
                  <a:schemeClr val="tx1">
                    <a:lumMod val="95000"/>
                  </a:schemeClr>
                </a:solidFill>
              </a:rPr>
              <a:t>Payment of the debts of the estate must be taken in the ff. order of preference:</a:t>
            </a:r>
          </a:p>
          <a:p>
            <a:pPr marL="514350" indent="-514350">
              <a:buAutoNum type="arabicPeriod"/>
            </a:pPr>
            <a:r>
              <a:rPr lang="en-US" sz="2800" dirty="0" smtClean="0">
                <a:solidFill>
                  <a:schemeClr val="tx1">
                    <a:lumMod val="95000"/>
                  </a:schemeClr>
                </a:solidFill>
              </a:rPr>
              <a:t>From the portion or property designated in the will,</a:t>
            </a:r>
          </a:p>
          <a:p>
            <a:pPr marL="514350" indent="-514350">
              <a:buAutoNum type="arabicPeriod"/>
            </a:pPr>
            <a:r>
              <a:rPr lang="en-US" sz="2800" dirty="0" smtClean="0">
                <a:solidFill>
                  <a:schemeClr val="tx1">
                    <a:lumMod val="95000"/>
                  </a:schemeClr>
                </a:solidFill>
              </a:rPr>
              <a:t>From the personal property, and</a:t>
            </a:r>
          </a:p>
          <a:p>
            <a:pPr marL="514350" indent="-514350">
              <a:buAutoNum type="arabicPeriod"/>
            </a:pPr>
            <a:r>
              <a:rPr lang="en-US" sz="2800" dirty="0" smtClean="0">
                <a:solidFill>
                  <a:schemeClr val="tx1">
                    <a:lumMod val="95000"/>
                  </a:schemeClr>
                </a:solidFill>
              </a:rPr>
              <a:t>From the real property</a:t>
            </a:r>
          </a:p>
          <a:p>
            <a:pPr marL="514350" indent="-514350"/>
            <a:r>
              <a:rPr lang="en-US" sz="2800" dirty="0" smtClean="0">
                <a:solidFill>
                  <a:srgbClr val="FF0000"/>
                </a:solidFill>
              </a:rPr>
              <a:t>Exception: </a:t>
            </a:r>
            <a:r>
              <a:rPr lang="en-US" sz="2800" dirty="0" smtClean="0">
                <a:solidFill>
                  <a:schemeClr val="tx2"/>
                </a:solidFill>
              </a:rPr>
              <a:t>The court, on petition of interested parties may modify such order of disposition.</a:t>
            </a:r>
          </a:p>
          <a:p>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FF0000"/>
                </a:solidFill>
              </a:rPr>
              <a:t>Sec.2</a:t>
            </a:r>
            <a:r>
              <a:rPr lang="en-US" sz="2800" b="1" dirty="0" smtClean="0"/>
              <a:t>-PART OF ESTATE FROM WHICH DEBT PAID WHEN PROVISION MADE BY WILL</a:t>
            </a:r>
            <a:endParaRPr lang="en-US" sz="2800" b="1" dirty="0"/>
          </a:p>
        </p:txBody>
      </p:sp>
      <p:sp>
        <p:nvSpPr>
          <p:cNvPr id="3" name="Content Placeholder 2"/>
          <p:cNvSpPr>
            <a:spLocks noGrp="1"/>
          </p:cNvSpPr>
          <p:nvPr>
            <p:ph idx="1"/>
          </p:nvPr>
        </p:nvSpPr>
        <p:spPr/>
        <p:txBody>
          <a:bodyPr/>
          <a:lstStyle/>
          <a:p>
            <a:r>
              <a:rPr lang="en-US" dirty="0" smtClean="0"/>
              <a:t>If the testator makes a provision in his will or designates the estate to be appropriated for the payment of his debts that will be followed.</a:t>
            </a:r>
          </a:p>
          <a:p>
            <a:endParaRPr lang="en-US" dirty="0" smtClean="0"/>
          </a:p>
          <a:p>
            <a:r>
              <a:rPr lang="en-US" dirty="0" smtClean="0"/>
              <a:t>But if it not sufficient, such part of the estate is not disposed of by will, if any, shall be appropriated for that purpose.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914400"/>
          </a:xfrm>
        </p:spPr>
        <p:txBody>
          <a:bodyPr/>
          <a:lstStyle/>
          <a:p>
            <a:pPr algn="ctr"/>
            <a:r>
              <a:rPr lang="en-US" sz="2800" b="1" dirty="0" smtClean="0">
                <a:solidFill>
                  <a:srgbClr val="FF0000"/>
                </a:solidFill>
              </a:rPr>
              <a:t>Sec.3</a:t>
            </a:r>
            <a:r>
              <a:rPr lang="en-US" sz="2800" b="1" dirty="0" smtClean="0"/>
              <a:t>. PERSONALTY FIRST CHARGEABLE FOR DEBTS, THEN REALTY</a:t>
            </a:r>
            <a:endParaRPr lang="en-US" sz="2800" b="1" dirty="0"/>
          </a:p>
        </p:txBody>
      </p:sp>
      <p:sp>
        <p:nvSpPr>
          <p:cNvPr id="3" name="Content Placeholder 2"/>
          <p:cNvSpPr>
            <a:spLocks noGrp="1"/>
          </p:cNvSpPr>
          <p:nvPr>
            <p:ph idx="1"/>
          </p:nvPr>
        </p:nvSpPr>
        <p:spPr/>
        <p:txBody>
          <a:bodyPr>
            <a:normAutofit/>
          </a:bodyPr>
          <a:lstStyle/>
          <a:p>
            <a:pPr algn="ctr"/>
            <a:r>
              <a:rPr lang="en-US" sz="2400" dirty="0" smtClean="0">
                <a:solidFill>
                  <a:srgbClr val="FF0000"/>
                </a:solidFill>
              </a:rPr>
              <a:t>TWO (2) INSTANCES WHEN REALTY IS LIABLE FOR DEBTS AND EXPENSES</a:t>
            </a:r>
          </a:p>
          <a:p>
            <a:r>
              <a:rPr lang="en-US" sz="2400" dirty="0" smtClean="0">
                <a:solidFill>
                  <a:schemeClr val="tx2"/>
                </a:solidFill>
              </a:rPr>
              <a:t>1. 	When the personal estate of the decedent is not 	sufficient for that purpose,</a:t>
            </a:r>
          </a:p>
          <a:p>
            <a:r>
              <a:rPr lang="en-US" sz="2400" dirty="0" smtClean="0">
                <a:solidFill>
                  <a:schemeClr val="tx2"/>
                </a:solidFill>
              </a:rPr>
              <a:t>2.	 When the sale of such </a:t>
            </a:r>
            <a:r>
              <a:rPr lang="en-US" sz="2400" dirty="0" err="1" smtClean="0">
                <a:solidFill>
                  <a:schemeClr val="tx2"/>
                </a:solidFill>
              </a:rPr>
              <a:t>personalty</a:t>
            </a:r>
            <a:r>
              <a:rPr lang="en-US" sz="2400" dirty="0" smtClean="0">
                <a:solidFill>
                  <a:schemeClr val="tx2"/>
                </a:solidFill>
              </a:rPr>
              <a:t> would be for the 	detriment of the participants of the estate.</a:t>
            </a:r>
            <a:endParaRPr lang="en-US" sz="24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FF0000"/>
                </a:solidFill>
              </a:rPr>
              <a:t>Sec. 4- </a:t>
            </a:r>
            <a:r>
              <a:rPr lang="en-US" sz="2800" b="1" dirty="0" smtClean="0"/>
              <a:t>ESTATE TO BE RETAINED TO MEET CONTINGENT CLAIMS</a:t>
            </a:r>
            <a:endParaRPr lang="en-US" sz="2800" b="1" dirty="0"/>
          </a:p>
        </p:txBody>
      </p:sp>
      <p:sp>
        <p:nvSpPr>
          <p:cNvPr id="3" name="Content Placeholder 2"/>
          <p:cNvSpPr>
            <a:spLocks noGrp="1"/>
          </p:cNvSpPr>
          <p:nvPr>
            <p:ph idx="1"/>
          </p:nvPr>
        </p:nvSpPr>
        <p:spPr/>
        <p:txBody>
          <a:bodyPr/>
          <a:lstStyle/>
          <a:p>
            <a:r>
              <a:rPr lang="en-US" dirty="0" smtClean="0"/>
              <a:t>If the court is satisfied that the contingent claim duly filed is valid. It may order the executor or administrator to retain in his hands a sufficient part of the estate to pay a portion equal to the dividend of the creditors.</a:t>
            </a:r>
          </a:p>
          <a:p>
            <a:r>
              <a:rPr lang="en-US" dirty="0" smtClean="0">
                <a:solidFill>
                  <a:srgbClr val="C00000"/>
                </a:solidFill>
              </a:rPr>
              <a:t>Requisites:</a:t>
            </a:r>
          </a:p>
          <a:p>
            <a:pPr lvl="1"/>
            <a:r>
              <a:rPr lang="en-US" dirty="0" smtClean="0"/>
              <a:t>1. Contingent Claim is duly filed;</a:t>
            </a:r>
          </a:p>
          <a:p>
            <a:pPr lvl="1"/>
            <a:r>
              <a:rPr lang="en-US" dirty="0" smtClean="0"/>
              <a:t>2. Court is satisfied that the claim is valid; and </a:t>
            </a:r>
          </a:p>
          <a:p>
            <a:pPr lvl="1"/>
            <a:r>
              <a:rPr lang="en-US" dirty="0" smtClean="0"/>
              <a:t>3. The claim has become absolute.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C00000"/>
                </a:solidFill>
              </a:rPr>
              <a:t>Sec.5</a:t>
            </a:r>
            <a:r>
              <a:rPr lang="en-US" sz="2800" b="1" dirty="0" smtClean="0"/>
              <a:t>-HOW CONTINGENT CLAIM BECOMING ABSOLUTE IN TWO YEARS ALLOWED AND PAID</a:t>
            </a:r>
            <a:endParaRPr lang="en-US" sz="2800" b="1" dirty="0"/>
          </a:p>
        </p:txBody>
      </p:sp>
      <p:sp>
        <p:nvSpPr>
          <p:cNvPr id="3" name="Content Placeholder 2"/>
          <p:cNvSpPr>
            <a:spLocks noGrp="1"/>
          </p:cNvSpPr>
          <p:nvPr>
            <p:ph idx="1"/>
          </p:nvPr>
        </p:nvSpPr>
        <p:spPr/>
        <p:txBody>
          <a:bodyPr>
            <a:normAutofit fontScale="92500" lnSpcReduction="10000"/>
          </a:bodyPr>
          <a:lstStyle/>
          <a:p>
            <a:pPr lvl="1"/>
            <a:r>
              <a:rPr lang="en-US" dirty="0" smtClean="0"/>
              <a:t>1. If such contingent claim becomes absolute and is presented to the court as an absolute claim </a:t>
            </a:r>
            <a:r>
              <a:rPr lang="en-US" b="1" dirty="0" smtClean="0">
                <a:solidFill>
                  <a:srgbClr val="FF0000"/>
                </a:solidFill>
              </a:rPr>
              <a:t>within two years </a:t>
            </a:r>
            <a:r>
              <a:rPr lang="en-US" dirty="0" smtClean="0"/>
              <a:t>from the time allowed for the presentation of claims, it will be paid in the same manner as the other absolute claims.</a:t>
            </a:r>
          </a:p>
          <a:p>
            <a:pPr lvl="1"/>
            <a:r>
              <a:rPr lang="en-US" dirty="0" smtClean="0"/>
              <a:t>2. If the contingent claim matures </a:t>
            </a:r>
            <a:r>
              <a:rPr lang="en-US" b="1" dirty="0" smtClean="0">
                <a:solidFill>
                  <a:srgbClr val="C00000"/>
                </a:solidFill>
              </a:rPr>
              <a:t>after the expiration of two years, </a:t>
            </a:r>
            <a:r>
              <a:rPr lang="en-US" dirty="0" smtClean="0"/>
              <a:t>the creditors may sue </a:t>
            </a:r>
            <a:r>
              <a:rPr lang="en-US" dirty="0" err="1" smtClean="0"/>
              <a:t>distributees</a:t>
            </a:r>
            <a:r>
              <a:rPr lang="en-US" dirty="0" smtClean="0"/>
              <a:t>, who are liable in proportion to the shares in the estate respectively received by them.</a:t>
            </a:r>
          </a:p>
          <a:p>
            <a:pPr lvl="1"/>
            <a:r>
              <a:rPr lang="en-US" dirty="0" smtClean="0">
                <a:solidFill>
                  <a:srgbClr val="FF0000"/>
                </a:solidFill>
              </a:rPr>
              <a:t>Note: </a:t>
            </a:r>
            <a:r>
              <a:rPr lang="en-US" dirty="0" smtClean="0"/>
              <a:t>The contingent claims must first have been established and allowed in the probate court before the creditors can file an action directly against the </a:t>
            </a:r>
            <a:r>
              <a:rPr lang="en-US" dirty="0" err="1" smtClean="0"/>
              <a:t>distributees</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solidFill>
                  <a:srgbClr val="C00000"/>
                </a:solidFill>
              </a:rPr>
              <a:t>Sec.6-</a:t>
            </a:r>
            <a:r>
              <a:rPr lang="en-US" sz="2800" dirty="0" smtClean="0"/>
              <a:t> COURT TO FIX CONTRIBUTIVE SHARES WHERE DEVISEES, LEGATEES OR HEIRS HAVE BEEN IN POSSESSION</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The heirs  and </a:t>
            </a:r>
            <a:r>
              <a:rPr lang="en-US" dirty="0" err="1" smtClean="0"/>
              <a:t>distributees</a:t>
            </a:r>
            <a:r>
              <a:rPr lang="en-US" dirty="0" smtClean="0"/>
              <a:t> are liable individually for payment of all lawful outstanding claims against the estate in proportion to the amount or value of the property they have respectively received from the estate.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solidFill>
                  <a:srgbClr val="FF0000"/>
                </a:solidFill>
              </a:rPr>
              <a:t>Sec.7</a:t>
            </a:r>
            <a:r>
              <a:rPr lang="en-US" sz="2800" dirty="0" smtClean="0"/>
              <a:t>-ORDER OF PAYMENT IF ESTATE IS INSOLVENT</a:t>
            </a:r>
            <a:endParaRPr lang="en-US" sz="2800" dirty="0"/>
          </a:p>
        </p:txBody>
      </p:sp>
      <p:sp>
        <p:nvSpPr>
          <p:cNvPr id="3" name="Content Placeholder 2"/>
          <p:cNvSpPr>
            <a:spLocks noGrp="1"/>
          </p:cNvSpPr>
          <p:nvPr>
            <p:ph idx="1"/>
          </p:nvPr>
        </p:nvSpPr>
        <p:spPr/>
        <p:txBody>
          <a:bodyPr/>
          <a:lstStyle/>
          <a:p>
            <a:r>
              <a:rPr lang="en-US" dirty="0" smtClean="0"/>
              <a:t>If estate is insolvent, as in liabilities are more than the assets, Sec.7 in relation to Art. 1059 and 2239 to 2251 of the  Civil Code (Concurrence and Preference of Credits) must apply.</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1803</TotalTime>
  <Words>1737</Words>
  <Application>Microsoft Office PowerPoint</Application>
  <PresentationFormat>On-screen Show (4:3)</PresentationFormat>
  <Paragraphs>72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Metro</vt:lpstr>
      <vt:lpstr>     Rule 88</vt:lpstr>
      <vt:lpstr>Sec.1-DEBTS IS PAID IN FULL IF THE ESTATE IS SUFFICIENT</vt:lpstr>
      <vt:lpstr>Slide 3</vt:lpstr>
      <vt:lpstr>Sec.2-PART OF ESTATE FROM WHICH DEBT PAID WHEN PROVISION MADE BY WILL</vt:lpstr>
      <vt:lpstr>Sec.3. PERSONALTY FIRST CHARGEABLE FOR DEBTS, THEN REALTY</vt:lpstr>
      <vt:lpstr>Sec. 4- ESTATE TO BE RETAINED TO MEET CONTINGENT CLAIMS</vt:lpstr>
      <vt:lpstr>Sec.5-HOW CONTINGENT CLAIM BECOMING ABSOLUTE IN TWO YEARS ALLOWED AND PAID</vt:lpstr>
      <vt:lpstr>Sec.6- COURT TO FIX CONTRIBUTIVE SHARES WHERE DEVISEES, LEGATEES OR HEIRS HAVE BEEN IN POSSESSION   </vt:lpstr>
      <vt:lpstr>Sec.7-ORDER OF PAYMENT IF ESTATE IS INSOLVENT</vt:lpstr>
      <vt:lpstr>Sec. 8- DIVIDENDS TO BE PAID IN PROPORTION TO CLAIMS</vt:lpstr>
      <vt:lpstr>Sec.9- Estate of insolvent non-resident, how disposed of.  </vt:lpstr>
      <vt:lpstr>Section 10. When and how claim proved outside the Philippines against insolvent resident's estate paid   </vt:lpstr>
      <vt:lpstr> Sec.11-Order for payment of debts</vt:lpstr>
      <vt:lpstr>Sec. 12. Orders relating to payment of debts where appeal is taken.</vt:lpstr>
      <vt:lpstr>Sec. 13. When subsequent distribution of assets ordered</vt:lpstr>
      <vt:lpstr>Sec. 14. Creditors to be paid in accordance with terms of order</vt:lpstr>
      <vt:lpstr>Sec. 15. Time for paying debts and legacies fixed, or extended after notice, within what periods</vt:lpstr>
      <vt:lpstr>Sec 16. Successor of dead executor or administrator may have time extended on notice within certain period </vt:lpstr>
      <vt:lpstr>Santos vs. Manarang  </vt:lpstr>
      <vt:lpstr>Slide 20</vt:lpstr>
      <vt:lpstr>Slide 21</vt:lpstr>
      <vt:lpstr>Issue: W/N the lower court erred in denying the petition of the plaintiff.</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Humanitarian Law as an Evolving Field of Law</dc:title>
  <dc:creator>pc ni oro</dc:creator>
  <cp:lastModifiedBy>pc ni oro</cp:lastModifiedBy>
  <cp:revision>261</cp:revision>
  <dcterms:created xsi:type="dcterms:W3CDTF">2014-11-22T12:42:35Z</dcterms:created>
  <dcterms:modified xsi:type="dcterms:W3CDTF">2016-01-20T06:46:44Z</dcterms:modified>
</cp:coreProperties>
</file>