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3"/>
  </p:notesMasterIdLst>
  <p:sldIdLst>
    <p:sldId id="290" r:id="rId2"/>
    <p:sldId id="258" r:id="rId3"/>
    <p:sldId id="325" r:id="rId4"/>
    <p:sldId id="309" r:id="rId5"/>
    <p:sldId id="310" r:id="rId6"/>
    <p:sldId id="311" r:id="rId7"/>
    <p:sldId id="326" r:id="rId8"/>
    <p:sldId id="312" r:id="rId9"/>
    <p:sldId id="313" r:id="rId10"/>
    <p:sldId id="319" r:id="rId11"/>
    <p:sldId id="320" r:id="rId12"/>
    <p:sldId id="314" r:id="rId13"/>
    <p:sldId id="315" r:id="rId14"/>
    <p:sldId id="328" r:id="rId15"/>
    <p:sldId id="327" r:id="rId16"/>
    <p:sldId id="316" r:id="rId17"/>
    <p:sldId id="321" r:id="rId18"/>
    <p:sldId id="318" r:id="rId19"/>
    <p:sldId id="323" r:id="rId20"/>
    <p:sldId id="322" r:id="rId21"/>
    <p:sldId id="324" r:id="rId22"/>
  </p:sldIdLst>
  <p:sldSz cx="9144000" cy="6858000" type="screen4x3"/>
  <p:notesSz cx="7048500" cy="93329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E0A90E"/>
    <a:srgbClr val="0080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0769" autoAdjust="0"/>
  </p:normalViewPr>
  <p:slideViewPr>
    <p:cSldViewPr>
      <p:cViewPr>
        <p:scale>
          <a:sx n="51" d="100"/>
          <a:sy n="51" d="100"/>
        </p:scale>
        <p:origin x="-1056"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4350" cy="466646"/>
          </a:xfrm>
          <a:prstGeom prst="rect">
            <a:avLst/>
          </a:prstGeom>
        </p:spPr>
        <p:txBody>
          <a:bodyPr vert="horz" lIns="93607" tIns="46804" rIns="93607" bIns="46804" rtlCol="0"/>
          <a:lstStyle>
            <a:lvl1pPr algn="l">
              <a:defRPr sz="1200"/>
            </a:lvl1pPr>
          </a:lstStyle>
          <a:p>
            <a:endParaRPr lang="en-US"/>
          </a:p>
        </p:txBody>
      </p:sp>
      <p:sp>
        <p:nvSpPr>
          <p:cNvPr id="3" name="Date Placeholder 2"/>
          <p:cNvSpPr>
            <a:spLocks noGrp="1"/>
          </p:cNvSpPr>
          <p:nvPr>
            <p:ph type="dt" idx="1"/>
          </p:nvPr>
        </p:nvSpPr>
        <p:spPr>
          <a:xfrm>
            <a:off x="3992519" y="0"/>
            <a:ext cx="3054350" cy="466646"/>
          </a:xfrm>
          <a:prstGeom prst="rect">
            <a:avLst/>
          </a:prstGeom>
        </p:spPr>
        <p:txBody>
          <a:bodyPr vert="horz" lIns="93607" tIns="46804" rIns="93607" bIns="46804" rtlCol="0"/>
          <a:lstStyle>
            <a:lvl1pPr algn="r">
              <a:defRPr sz="1200"/>
            </a:lvl1pPr>
          </a:lstStyle>
          <a:p>
            <a:fld id="{56F4853D-C12F-4075-949B-6DFFD696F0E1}" type="datetimeFigureOut">
              <a:rPr lang="en-US" smtClean="0"/>
              <a:pPr/>
              <a:t>1/6/2016</a:t>
            </a:fld>
            <a:endParaRPr lang="en-US"/>
          </a:p>
        </p:txBody>
      </p:sp>
      <p:sp>
        <p:nvSpPr>
          <p:cNvPr id="4" name="Slide Image Placeholder 3"/>
          <p:cNvSpPr>
            <a:spLocks noGrp="1" noRot="1" noChangeAspect="1"/>
          </p:cNvSpPr>
          <p:nvPr>
            <p:ph type="sldImg" idx="2"/>
          </p:nvPr>
        </p:nvSpPr>
        <p:spPr>
          <a:xfrm>
            <a:off x="1190625" y="700088"/>
            <a:ext cx="4667250" cy="3500437"/>
          </a:xfrm>
          <a:prstGeom prst="rect">
            <a:avLst/>
          </a:prstGeom>
          <a:noFill/>
          <a:ln w="12700">
            <a:solidFill>
              <a:prstClr val="black"/>
            </a:solidFill>
          </a:ln>
        </p:spPr>
        <p:txBody>
          <a:bodyPr vert="horz" lIns="93607" tIns="46804" rIns="93607" bIns="46804" rtlCol="0" anchor="ctr"/>
          <a:lstStyle/>
          <a:p>
            <a:endParaRPr lang="en-US"/>
          </a:p>
        </p:txBody>
      </p:sp>
      <p:sp>
        <p:nvSpPr>
          <p:cNvPr id="5" name="Notes Placeholder 4"/>
          <p:cNvSpPr>
            <a:spLocks noGrp="1"/>
          </p:cNvSpPr>
          <p:nvPr>
            <p:ph type="body" sz="quarter" idx="3"/>
          </p:nvPr>
        </p:nvSpPr>
        <p:spPr>
          <a:xfrm>
            <a:off x="704850" y="4433134"/>
            <a:ext cx="5638800" cy="4199811"/>
          </a:xfrm>
          <a:prstGeom prst="rect">
            <a:avLst/>
          </a:prstGeom>
        </p:spPr>
        <p:txBody>
          <a:bodyPr vert="horz" lIns="93607" tIns="46804" rIns="93607" bIns="468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64647"/>
            <a:ext cx="3054350" cy="466646"/>
          </a:xfrm>
          <a:prstGeom prst="rect">
            <a:avLst/>
          </a:prstGeom>
        </p:spPr>
        <p:txBody>
          <a:bodyPr vert="horz" lIns="93607" tIns="46804" rIns="93607" bIns="46804" rtlCol="0" anchor="b"/>
          <a:lstStyle>
            <a:lvl1pPr algn="l">
              <a:defRPr sz="1200"/>
            </a:lvl1pPr>
          </a:lstStyle>
          <a:p>
            <a:endParaRPr lang="en-US"/>
          </a:p>
        </p:txBody>
      </p:sp>
      <p:sp>
        <p:nvSpPr>
          <p:cNvPr id="7" name="Slide Number Placeholder 6"/>
          <p:cNvSpPr>
            <a:spLocks noGrp="1"/>
          </p:cNvSpPr>
          <p:nvPr>
            <p:ph type="sldNum" sz="quarter" idx="5"/>
          </p:nvPr>
        </p:nvSpPr>
        <p:spPr>
          <a:xfrm>
            <a:off x="3992519" y="8864647"/>
            <a:ext cx="3054350" cy="466646"/>
          </a:xfrm>
          <a:prstGeom prst="rect">
            <a:avLst/>
          </a:prstGeom>
        </p:spPr>
        <p:txBody>
          <a:bodyPr vert="horz" lIns="93607" tIns="46804" rIns="93607" bIns="46804" rtlCol="0" anchor="b"/>
          <a:lstStyle>
            <a:lvl1pPr algn="r">
              <a:defRPr sz="1200"/>
            </a:lvl1pPr>
          </a:lstStyle>
          <a:p>
            <a:fld id="{F98602F1-4C65-454A-9242-5C6AD061B7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8602F1-4C65-454A-9242-5C6AD061B73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DFF9051B-9852-4485-940C-C14A8675A90E}" type="datetimeFigureOut">
              <a:rPr lang="en-US" smtClean="0"/>
              <a:pPr/>
              <a:t>1/6/2016</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93FCB2DA-5E51-47B7-ACBB-81A42622B2A9}"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F9051B-9852-4485-940C-C14A8675A90E}" type="datetimeFigureOut">
              <a:rPr lang="en-US" smtClean="0"/>
              <a:pPr/>
              <a:t>1/6/2016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F9051B-9852-4485-940C-C14A8675A90E}" type="datetimeFigureOut">
              <a:rPr lang="en-US" smtClean="0"/>
              <a:pPr/>
              <a:t>1/6/2016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F9051B-9852-4485-940C-C14A8675A90E}" type="datetimeFigureOut">
              <a:rPr lang="en-US" smtClean="0"/>
              <a:pPr/>
              <a:t>1/6/2016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FF9051B-9852-4485-940C-C14A8675A90E}" type="datetimeFigureOut">
              <a:rPr lang="en-US" smtClean="0"/>
              <a:pPr/>
              <a:t>1/6/2016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FCB2DA-5E51-47B7-ACBB-81A42622B2A9}"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FF9051B-9852-4485-940C-C14A8675A90E}" type="datetimeFigureOut">
              <a:rPr lang="en-US" smtClean="0"/>
              <a:pPr/>
              <a:t>1/6/2016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FF9051B-9852-4485-940C-C14A8675A90E}" type="datetimeFigureOut">
              <a:rPr lang="en-US" smtClean="0"/>
              <a:pPr/>
              <a:t>1/6/2016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3FCB2DA-5E51-47B7-ACBB-81A42622B2A9}"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FF9051B-9852-4485-940C-C14A8675A90E}" type="datetimeFigureOut">
              <a:rPr lang="en-US" smtClean="0"/>
              <a:pPr/>
              <a:t>1/6/2016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FF9051B-9852-4485-940C-C14A8675A90E}" type="datetimeFigureOut">
              <a:rPr lang="en-US" smtClean="0"/>
              <a:pPr/>
              <a:t>1/6/2016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FF9051B-9852-4485-940C-C14A8675A90E}" type="datetimeFigureOut">
              <a:rPr lang="en-US" smtClean="0"/>
              <a:pPr/>
              <a:t>1/6/2016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DFF9051B-9852-4485-940C-C14A8675A90E}" type="datetimeFigureOut">
              <a:rPr lang="en-US" smtClean="0"/>
              <a:pPr/>
              <a:t>1/6/2016</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93FCB2DA-5E51-47B7-ACBB-81A42622B2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DFF9051B-9852-4485-940C-C14A8675A90E}" type="datetimeFigureOut">
              <a:rPr lang="en-US" smtClean="0"/>
              <a:pPr/>
              <a:t>1/6/2016</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93FCB2DA-5E51-47B7-ACBB-81A42622B2A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68000"/>
            <a:lum/>
          </a:blip>
          <a:srcRect/>
          <a:stretch>
            <a:fillRect t="-14000" b="-14000"/>
          </a:stretch>
        </a:blipFill>
        <a:effectLst/>
      </p:bgPr>
    </p:bg>
    <p:spTree>
      <p:nvGrpSpPr>
        <p:cNvPr id="1" name=""/>
        <p:cNvGrpSpPr/>
        <p:nvPr/>
      </p:nvGrpSpPr>
      <p:grpSpPr>
        <a:xfrm>
          <a:off x="0" y="0"/>
          <a:ext cx="0" cy="0"/>
          <a:chOff x="0" y="0"/>
          <a:chExt cx="0" cy="0"/>
        </a:xfrm>
      </p:grpSpPr>
      <p:pic>
        <p:nvPicPr>
          <p:cNvPr id="5" name="Picture 4" descr="pic.jpg"/>
          <p:cNvPicPr>
            <a:picLocks noChangeAspect="1"/>
          </p:cNvPicPr>
          <p:nvPr/>
        </p:nvPicPr>
        <p:blipFill>
          <a:blip r:embed="rId4"/>
          <a:stretch>
            <a:fillRect/>
          </a:stretch>
        </p:blipFill>
        <p:spPr>
          <a:xfrm>
            <a:off x="0" y="304800"/>
            <a:ext cx="9144000" cy="6248400"/>
          </a:xfrm>
          <a:prstGeom prst="rect">
            <a:avLst/>
          </a:prstGeom>
        </p:spPr>
      </p:pic>
      <p:sp>
        <p:nvSpPr>
          <p:cNvPr id="6" name="Title 5"/>
          <p:cNvSpPr>
            <a:spLocks noGrp="1"/>
          </p:cNvSpPr>
          <p:nvPr>
            <p:ph type="title"/>
          </p:nvPr>
        </p:nvSpPr>
        <p:spPr/>
        <p:txBody>
          <a:bodyPr/>
          <a:lstStyle/>
          <a:p>
            <a:r>
              <a:rPr lang="en-US" dirty="0" smtClean="0"/>
              <a:t>        </a:t>
            </a:r>
            <a:r>
              <a:rPr lang="en-US" sz="6600" dirty="0" smtClean="0">
                <a:latin typeface="AR ESSENCE" pitchFamily="2" charset="0"/>
              </a:rPr>
              <a:t>RULE 79</a:t>
            </a:r>
            <a:endParaRPr lang="en-US" sz="6600" dirty="0">
              <a:latin typeface="AR ESSENCE" pitchFamily="2" charset="0"/>
            </a:endParaRPr>
          </a:p>
        </p:txBody>
      </p:sp>
      <p:sp>
        <p:nvSpPr>
          <p:cNvPr id="3" name="Rectangle 2"/>
          <p:cNvSpPr/>
          <p:nvPr/>
        </p:nvSpPr>
        <p:spPr>
          <a:xfrm>
            <a:off x="3581400" y="381000"/>
            <a:ext cx="5562600" cy="7232749"/>
          </a:xfrm>
          <a:prstGeom prst="rect">
            <a:avLst/>
          </a:prstGeom>
          <a:noFill/>
        </p:spPr>
        <p:txBody>
          <a:bodyPr wrap="square">
            <a:spAutoFit/>
          </a:bodyPr>
          <a:lstStyle/>
          <a:p>
            <a:pPr algn="ctr"/>
            <a:endParaRPr lang="en-US" sz="4800" dirty="0" smtClean="0">
              <a:solidFill>
                <a:srgbClr val="FFFF00"/>
              </a:solidFill>
              <a:effectLst>
                <a:outerShdw blurRad="38100" dist="38100" dir="2700000" algn="tl">
                  <a:srgbClr val="000000">
                    <a:alpha val="43137"/>
                  </a:srgbClr>
                </a:outerShdw>
              </a:effectLst>
              <a:latin typeface="Showcard Gothic" pitchFamily="82" charset="0"/>
            </a:endParaRPr>
          </a:p>
          <a:p>
            <a:pPr algn="ctr"/>
            <a:endParaRPr lang="en-US" sz="4000" dirty="0" smtClean="0">
              <a:solidFill>
                <a:srgbClr val="FFFF00"/>
              </a:solidFill>
              <a:effectLst>
                <a:outerShdw blurRad="38100" dist="38100" dir="2700000" algn="tl">
                  <a:srgbClr val="000000">
                    <a:alpha val="43137"/>
                  </a:srgbClr>
                </a:outerShdw>
              </a:effectLst>
              <a:latin typeface="Rockwell Extra Bold" pitchFamily="18" charset="0"/>
            </a:endParaRPr>
          </a:p>
          <a:p>
            <a:pPr algn="r"/>
            <a:r>
              <a:rPr lang="en-US" sz="4000" dirty="0" smtClean="0">
                <a:solidFill>
                  <a:srgbClr val="FFC000"/>
                </a:solidFill>
                <a:effectLst>
                  <a:outerShdw blurRad="38100" dist="38100" dir="2700000" algn="tl">
                    <a:srgbClr val="000000">
                      <a:alpha val="43137"/>
                    </a:srgbClr>
                  </a:outerShdw>
                </a:effectLst>
                <a:latin typeface="Showcard Gothic" pitchFamily="82" charset="0"/>
              </a:rPr>
              <a:t>OPPOSING ISSUANCE OF LETTERS </a:t>
            </a:r>
            <a:r>
              <a:rPr lang="en-US" sz="4000" dirty="0" err="1" smtClean="0">
                <a:solidFill>
                  <a:srgbClr val="FFC000"/>
                </a:solidFill>
                <a:effectLst>
                  <a:outerShdw blurRad="38100" dist="38100" dir="2700000" algn="tl">
                    <a:srgbClr val="000000">
                      <a:alpha val="43137"/>
                    </a:srgbClr>
                  </a:outerShdw>
                </a:effectLst>
                <a:latin typeface="Showcard Gothic" pitchFamily="82" charset="0"/>
              </a:rPr>
              <a:t>TESTaMENTARY</a:t>
            </a:r>
            <a:r>
              <a:rPr lang="en-US" sz="4000" dirty="0" smtClean="0">
                <a:solidFill>
                  <a:srgbClr val="FFC000"/>
                </a:solidFill>
                <a:effectLst>
                  <a:outerShdw blurRad="38100" dist="38100" dir="2700000" algn="tl">
                    <a:srgbClr val="000000">
                      <a:alpha val="43137"/>
                    </a:srgbClr>
                  </a:outerShdw>
                </a:effectLst>
                <a:latin typeface="Showcard Gothic" pitchFamily="82" charset="0"/>
              </a:rPr>
              <a:t>, PETITION AND CONTEST FOR LETTERS OF ADMINISTRATION</a:t>
            </a:r>
          </a:p>
          <a:p>
            <a:pPr algn="ctr"/>
            <a:r>
              <a:rPr lang="en-US" sz="4800" dirty="0" smtClean="0">
                <a:solidFill>
                  <a:srgbClr val="FFFF00"/>
                </a:solidFill>
              </a:rPr>
              <a:t/>
            </a:r>
            <a:br>
              <a:rPr lang="en-US" sz="4800" dirty="0" smtClean="0">
                <a:solidFill>
                  <a:srgbClr val="FFFF00"/>
                </a:solidFill>
              </a:rPr>
            </a:br>
            <a:endParaRPr lang="en-US" sz="4800" dirty="0">
              <a:solidFill>
                <a:srgbClr val="FFFF00"/>
              </a:solidFill>
            </a:endParaRPr>
          </a:p>
        </p:txBody>
      </p:sp>
    </p:spTree>
  </p:cSld>
  <p:clrMapOvr>
    <a:masterClrMapping/>
  </p:clrMapOvr>
  <p:transition advTm="5000">
    <p:wheel spokes="3"/>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81000"/>
            <a:ext cx="8382000" cy="1569660"/>
          </a:xfrm>
          <a:prstGeom prst="rect">
            <a:avLst/>
          </a:prstGeom>
        </p:spPr>
        <p:txBody>
          <a:bodyPr wrap="square">
            <a:spAutoFit/>
          </a:bodyPr>
          <a:lstStyle/>
          <a:p>
            <a:r>
              <a:rPr lang="en-US" sz="4800" b="1" dirty="0" smtClean="0">
                <a:latin typeface="Corbel" pitchFamily="34" charset="0"/>
              </a:rPr>
              <a:t>(Sec. 3 Rule 79)</a:t>
            </a:r>
            <a:r>
              <a:rPr lang="en-US" sz="4800" dirty="0" smtClean="0">
                <a:latin typeface="Corbel" pitchFamily="34" charset="0"/>
              </a:rPr>
              <a:t> </a:t>
            </a:r>
            <a:r>
              <a:rPr lang="en-US" sz="4800" i="1" dirty="0" smtClean="0">
                <a:solidFill>
                  <a:srgbClr val="FF0000"/>
                </a:solidFill>
                <a:latin typeface="Corbel" pitchFamily="34" charset="0"/>
              </a:rPr>
              <a:t>Court to set</a:t>
            </a:r>
          </a:p>
          <a:p>
            <a:r>
              <a:rPr lang="en-US" sz="4800" i="1" dirty="0" smtClean="0">
                <a:solidFill>
                  <a:srgbClr val="FF0000"/>
                </a:solidFill>
                <a:latin typeface="Corbel" pitchFamily="34" charset="0"/>
              </a:rPr>
              <a:t> time for hearing. Notice thereof.</a:t>
            </a:r>
            <a:endParaRPr lang="en-US" sz="4800" dirty="0">
              <a:solidFill>
                <a:srgbClr val="FF0000"/>
              </a:solidFill>
              <a:latin typeface="Corbel" pitchFamily="34" charset="0"/>
            </a:endParaRPr>
          </a:p>
        </p:txBody>
      </p:sp>
      <p:sp>
        <p:nvSpPr>
          <p:cNvPr id="3" name="Rectangle 2"/>
          <p:cNvSpPr/>
          <p:nvPr/>
        </p:nvSpPr>
        <p:spPr>
          <a:xfrm>
            <a:off x="685800" y="2362200"/>
            <a:ext cx="8458200" cy="3785652"/>
          </a:xfrm>
          <a:prstGeom prst="rect">
            <a:avLst/>
          </a:prstGeom>
        </p:spPr>
        <p:txBody>
          <a:bodyPr wrap="square">
            <a:spAutoFit/>
          </a:bodyPr>
          <a:lstStyle/>
          <a:p>
            <a:r>
              <a:rPr lang="en-US" sz="4800" dirty="0" smtClean="0"/>
              <a:t>When a petition for letters of administration is filed in the court having jurisdiction, such court shall fix a time and place </a:t>
            </a:r>
          </a:p>
          <a:p>
            <a:endParaRPr lang="en-US" sz="4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85800"/>
            <a:ext cx="8686800" cy="4832092"/>
          </a:xfrm>
          <a:prstGeom prst="rect">
            <a:avLst/>
          </a:prstGeom>
        </p:spPr>
        <p:txBody>
          <a:bodyPr wrap="square">
            <a:spAutoFit/>
          </a:bodyPr>
          <a:lstStyle/>
          <a:p>
            <a:r>
              <a:rPr lang="en-US" sz="4400" dirty="0" smtClean="0"/>
              <a:t>for hearing the petition, and shall cause notice thereof to be given to the known heirs and creditors of the decedent, and to any other persons believed to have an interest in the estate, in the manner provided in Sections 3 and 4 of Rule 76.</a:t>
            </a:r>
            <a:endParaRPr lang="en-US" sz="4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0" y="0"/>
            <a:ext cx="8495467" cy="58169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 pos="685800" algn="l"/>
              </a:tabLst>
            </a:pPr>
            <a:endParaRPr kumimoji="0" lang="en-US" sz="1000" b="1" i="0" u="none" strike="noStrike" cap="none" normalizeH="0" baseline="0" dirty="0" smtClean="0">
              <a:ln>
                <a:noFill/>
              </a:ln>
              <a:solidFill>
                <a:schemeClr val="tx1"/>
              </a:solidFill>
              <a:effectLst/>
              <a:latin typeface="Trebuchet MS" pitchFamily="34" charset="0"/>
              <a:ea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457200" algn="l"/>
                <a:tab pos="685800" algn="l"/>
              </a:tabLst>
            </a:pPr>
            <a:endParaRPr lang="en-US" sz="1000" b="1" dirty="0" smtClean="0">
              <a:latin typeface="Trebuchet MS" pitchFamily="34" charset="0"/>
              <a:ea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457200" algn="l"/>
                <a:tab pos="685800" algn="l"/>
              </a:tabLst>
            </a:pPr>
            <a:r>
              <a:rPr kumimoji="0" lang="en-US" sz="4400" b="1" i="0" u="none" strike="noStrike" cap="none" normalizeH="0" baseline="0" dirty="0" smtClean="0">
                <a:ln>
                  <a:noFill/>
                </a:ln>
                <a:solidFill>
                  <a:schemeClr val="tx2"/>
                </a:solidFill>
                <a:effectLst/>
                <a:ea typeface="Times New Roman" pitchFamily="18" charset="0"/>
              </a:rPr>
              <a:t>    (Sec. 4, Rule 79)</a:t>
            </a:r>
          </a:p>
          <a:p>
            <a:pPr marL="0" marR="0" lvl="0" indent="0" algn="just" defTabSz="914400" rtl="0" eaLnBrk="1" fontAlgn="base" latinLnBrk="0" hangingPunct="1">
              <a:lnSpc>
                <a:spcPct val="100000"/>
              </a:lnSpc>
              <a:spcBef>
                <a:spcPct val="0"/>
              </a:spcBef>
              <a:spcAft>
                <a:spcPct val="0"/>
              </a:spcAft>
              <a:buClrTx/>
              <a:buSzTx/>
              <a:buFontTx/>
              <a:buNone/>
              <a:tabLst>
                <a:tab pos="457200" algn="l"/>
                <a:tab pos="685800" algn="l"/>
              </a:tabLst>
            </a:pPr>
            <a:r>
              <a:rPr kumimoji="0" lang="en-US" sz="4400" b="1" i="0" u="none" strike="noStrike" cap="none" normalizeH="0" baseline="0" dirty="0" smtClean="0">
                <a:ln>
                  <a:noFill/>
                </a:ln>
                <a:solidFill>
                  <a:srgbClr val="FF0000"/>
                </a:solidFill>
                <a:effectLst/>
                <a:ea typeface="Times New Roman" pitchFamily="18" charset="0"/>
              </a:rPr>
              <a:t> 			          Grounds for Opposition:</a:t>
            </a:r>
            <a:endParaRPr kumimoji="0" lang="en-US" sz="4400" b="0" i="0" u="none" strike="noStrike" cap="none" normalizeH="0" baseline="0" dirty="0" smtClean="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tabLst>
                <a:tab pos="457200" algn="l"/>
                <a:tab pos="685800" algn="l"/>
              </a:tabLst>
            </a:pPr>
            <a:r>
              <a:rPr kumimoji="0" lang="en-US" sz="4400" b="0" i="0" u="none" strike="noStrike" cap="none" normalizeH="0" baseline="0" dirty="0" smtClean="0">
                <a:ln>
                  <a:noFill/>
                </a:ln>
                <a:solidFill>
                  <a:schemeClr val="tx1"/>
                </a:solidFill>
                <a:effectLst/>
                <a:ea typeface="Times New Roman" pitchFamily="18" charset="0"/>
              </a:rPr>
              <a:t>			</a:t>
            </a:r>
            <a:r>
              <a:rPr kumimoji="0" lang="en-US" sz="4400" b="0" i="0" u="none" strike="noStrike" cap="none" normalizeH="0" baseline="0" dirty="0" smtClean="0">
                <a:ln>
                  <a:noFill/>
                </a:ln>
                <a:solidFill>
                  <a:srgbClr val="FFFF00"/>
                </a:solidFill>
                <a:effectLst/>
                <a:ea typeface="Times New Roman" pitchFamily="18" charset="0"/>
              </a:rPr>
              <a:t>A.</a:t>
            </a:r>
            <a:r>
              <a:rPr kumimoji="0" lang="en-US" sz="4400" b="0" i="0" u="none" strike="noStrike" cap="none" normalizeH="0" dirty="0" smtClean="0">
                <a:ln>
                  <a:noFill/>
                </a:ln>
                <a:solidFill>
                  <a:srgbClr val="FFFF00"/>
                </a:solidFill>
                <a:effectLst/>
                <a:ea typeface="Times New Roman" pitchFamily="18" charset="0"/>
              </a:rPr>
              <a:t> </a:t>
            </a:r>
            <a:r>
              <a:rPr kumimoji="0" lang="en-US" sz="4400" b="0" i="0" u="none" strike="noStrike" cap="none" normalizeH="0" baseline="0" dirty="0" smtClean="0">
                <a:ln>
                  <a:noFill/>
                </a:ln>
                <a:solidFill>
                  <a:srgbClr val="FFFF00"/>
                </a:solidFill>
                <a:effectLst/>
                <a:ea typeface="Times New Roman" pitchFamily="18" charset="0"/>
              </a:rPr>
              <a:t>In </a:t>
            </a:r>
            <a:r>
              <a:rPr kumimoji="0" lang="en-US" sz="4400" b="1" i="0" u="none" strike="noStrike" cap="none" normalizeH="0" baseline="0" dirty="0" smtClean="0">
                <a:ln>
                  <a:noFill/>
                </a:ln>
                <a:solidFill>
                  <a:srgbClr val="FFFF00"/>
                </a:solidFill>
                <a:effectLst/>
                <a:ea typeface="Times New Roman" pitchFamily="18" charset="0"/>
              </a:rPr>
              <a:t>Letters Testamentary</a:t>
            </a:r>
            <a:endParaRPr kumimoji="0" lang="en-US" sz="4400" b="0" i="0" u="none" strike="noStrike" cap="none" normalizeH="0" baseline="0" dirty="0" smtClean="0">
              <a:ln>
                <a:noFill/>
              </a:ln>
              <a:solidFill>
                <a:srgbClr val="FFFF00"/>
              </a:solidFill>
              <a:effectLst/>
            </a:endParaRPr>
          </a:p>
          <a:p>
            <a:pPr marL="1828800" marR="0" lvl="4" indent="0" algn="l" defTabSz="914400" rtl="0" eaLnBrk="0" fontAlgn="base" latinLnBrk="0" hangingPunct="0">
              <a:lnSpc>
                <a:spcPct val="100000"/>
              </a:lnSpc>
              <a:spcBef>
                <a:spcPct val="0"/>
              </a:spcBef>
              <a:spcAft>
                <a:spcPct val="0"/>
              </a:spcAft>
              <a:buClrTx/>
              <a:buSzTx/>
              <a:buFontTx/>
              <a:buAutoNum type="arabicPeriod"/>
              <a:tabLst>
                <a:tab pos="457200" algn="l"/>
                <a:tab pos="685800" algn="l"/>
              </a:tabLst>
            </a:pPr>
            <a:r>
              <a:rPr kumimoji="0" lang="en-US" sz="4400" b="0" i="0" u="none" strike="noStrike" cap="none" normalizeH="0" baseline="0" dirty="0" smtClean="0">
                <a:ln>
                  <a:noFill/>
                </a:ln>
                <a:solidFill>
                  <a:schemeClr val="tx1"/>
                </a:solidFill>
                <a:effectLst/>
                <a:ea typeface="Times New Roman" pitchFamily="18" charset="0"/>
              </a:rPr>
              <a:t> incompetence</a:t>
            </a:r>
            <a:endParaRPr kumimoji="0" lang="en-US" sz="4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tab pos="457200" algn="l"/>
                <a:tab pos="685800" algn="l"/>
              </a:tabLst>
            </a:pPr>
            <a:r>
              <a:rPr kumimoji="0" lang="en-US" sz="4400" b="0" i="0" u="none" strike="noStrike" cap="none" normalizeH="0" baseline="0" dirty="0" smtClean="0">
                <a:ln>
                  <a:noFill/>
                </a:ln>
                <a:solidFill>
                  <a:schemeClr val="tx1"/>
                </a:solidFill>
                <a:effectLst/>
                <a:ea typeface="Times New Roman" pitchFamily="18" charset="0"/>
              </a:rPr>
              <a:t>    		</a:t>
            </a:r>
            <a:r>
              <a:rPr kumimoji="0" lang="en-US" sz="4400" b="0" i="0" u="none" strike="noStrike" cap="none" normalizeH="0" dirty="0" smtClean="0">
                <a:ln>
                  <a:noFill/>
                </a:ln>
                <a:solidFill>
                  <a:schemeClr val="tx1"/>
                </a:solidFill>
                <a:effectLst/>
                <a:ea typeface="Times New Roman" pitchFamily="18" charset="0"/>
              </a:rPr>
              <a:t>  </a:t>
            </a:r>
            <a:r>
              <a:rPr lang="en-US" sz="4400" dirty="0" smtClean="0">
                <a:solidFill>
                  <a:srgbClr val="FFFF00"/>
                </a:solidFill>
                <a:ea typeface="Times New Roman" pitchFamily="18" charset="0"/>
              </a:rPr>
              <a:t>B </a:t>
            </a:r>
            <a:r>
              <a:rPr kumimoji="0" lang="en-US" sz="4400" b="0" i="0" u="none" strike="noStrike" cap="none" normalizeH="0" baseline="0" dirty="0" smtClean="0">
                <a:ln>
                  <a:noFill/>
                </a:ln>
                <a:solidFill>
                  <a:srgbClr val="FFFF00"/>
                </a:solidFill>
                <a:effectLst/>
                <a:ea typeface="Times New Roman" pitchFamily="18" charset="0"/>
              </a:rPr>
              <a:t>. In </a:t>
            </a:r>
            <a:r>
              <a:rPr kumimoji="0" lang="en-US" sz="4400" b="1" i="0" u="none" strike="noStrike" cap="none" normalizeH="0" baseline="0" dirty="0" smtClean="0">
                <a:ln>
                  <a:noFill/>
                </a:ln>
                <a:solidFill>
                  <a:srgbClr val="FFFF00"/>
                </a:solidFill>
                <a:effectLst/>
                <a:ea typeface="Times New Roman" pitchFamily="18" charset="0"/>
              </a:rPr>
              <a:t>Letters of Administration</a:t>
            </a:r>
            <a:endParaRPr kumimoji="0" lang="en-US" sz="4400" b="0" i="0" u="none" strike="noStrike" cap="none" normalizeH="0" baseline="0" dirty="0" smtClean="0">
              <a:ln>
                <a:noFill/>
              </a:ln>
              <a:solidFill>
                <a:srgbClr val="FFFF00"/>
              </a:solidFill>
              <a:effectLst/>
            </a:endParaRPr>
          </a:p>
          <a:p>
            <a:pPr lvl="3" eaLnBrk="0" fontAlgn="base" hangingPunct="0">
              <a:spcBef>
                <a:spcPct val="0"/>
              </a:spcBef>
              <a:spcAft>
                <a:spcPct val="0"/>
              </a:spcAft>
              <a:buSzPct val="100000"/>
              <a:buFontTx/>
              <a:buAutoNum type="arabicPeriod"/>
              <a:tabLst>
                <a:tab pos="457200" algn="l"/>
                <a:tab pos="685800" algn="l"/>
              </a:tabLst>
            </a:pPr>
            <a:r>
              <a:rPr kumimoji="0" lang="en-US" sz="4400" b="0" i="0" u="none" strike="noStrike" cap="none" normalizeH="0" baseline="0" dirty="0" smtClean="0">
                <a:ln>
                  <a:noFill/>
                </a:ln>
                <a:effectLst/>
                <a:ea typeface="Times New Roman" pitchFamily="18" charset="0"/>
              </a:rPr>
              <a:t>incompetence; </a:t>
            </a:r>
            <a:endParaRPr kumimoji="0" lang="en-US" sz="4400" b="0" i="0" u="none" strike="noStrike" cap="none" normalizeH="0" baseline="0" dirty="0" smtClean="0">
              <a:ln>
                <a:noFill/>
              </a:ln>
              <a:effectLst/>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685800" algn="l"/>
              </a:tabLst>
            </a:pPr>
            <a:r>
              <a:rPr kumimoji="0" lang="en-US" sz="44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en-US" sz="4400" b="0" i="0" u="none" strike="noStrike" cap="none" normalizeH="0" dirty="0" smtClean="0">
                <a:ln>
                  <a:noFill/>
                </a:ln>
                <a:solidFill>
                  <a:schemeClr val="tx1"/>
                </a:solidFill>
                <a:effectLst/>
                <a:ea typeface="Times New Roman" pitchFamily="18" charset="0"/>
                <a:cs typeface="Times New Roman" pitchFamily="18" charset="0"/>
              </a:rPr>
              <a:t>   </a:t>
            </a:r>
            <a:r>
              <a:rPr kumimoji="0" lang="en-US" sz="4400" b="0" i="0" u="none" strike="noStrike" cap="none" normalizeH="0" baseline="0" dirty="0" smtClean="0">
                <a:ln>
                  <a:noFill/>
                </a:ln>
                <a:solidFill>
                  <a:schemeClr val="tx1"/>
                </a:solidFill>
                <a:effectLst/>
                <a:ea typeface="Times New Roman" pitchFamily="18" charset="0"/>
                <a:cs typeface="Times New Roman" pitchFamily="18" charset="0"/>
              </a:rPr>
              <a:t>2.preferential right of the heir</a:t>
            </a:r>
          </a:p>
          <a:p>
            <a:pPr marL="0" marR="0" lvl="0" indent="0" algn="l" defTabSz="914400" rtl="0" eaLnBrk="0" fontAlgn="base" latinLnBrk="0" hangingPunct="0">
              <a:lnSpc>
                <a:spcPct val="100000"/>
              </a:lnSpc>
              <a:spcBef>
                <a:spcPct val="0"/>
              </a:spcBef>
              <a:spcAft>
                <a:spcPct val="0"/>
              </a:spcAft>
              <a:buClrTx/>
              <a:buSzTx/>
              <a:buFontTx/>
              <a:buNone/>
              <a:tabLst>
                <a:tab pos="457200" algn="l"/>
                <a:tab pos="685800" algn="l"/>
              </a:tabLst>
            </a:pPr>
            <a:r>
              <a:rPr kumimoji="0" lang="en-US" sz="4400" b="0" i="0" u="none" strike="noStrike" cap="none" normalizeH="0" baseline="0" dirty="0" smtClean="0">
                <a:ln>
                  <a:noFill/>
                </a:ln>
                <a:solidFill>
                  <a:schemeClr val="tx1"/>
                </a:solidFill>
                <a:effectLst/>
                <a:ea typeface="Times New Roman" pitchFamily="18" charset="0"/>
                <a:cs typeface="Times New Roman" pitchFamily="18" charset="0"/>
              </a:rPr>
              <a:t>                  under Sec. 6, Rule 78.</a:t>
            </a:r>
            <a:r>
              <a:rPr kumimoji="0" lang="en-US" sz="4400" b="0" i="0" u="none" strike="noStrike" cap="none" normalizeH="0" baseline="0" dirty="0" smtClean="0">
                <a:ln>
                  <a:noFill/>
                </a:ln>
                <a:solidFill>
                  <a:schemeClr val="tx1"/>
                </a:solidFill>
                <a:effectLst/>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304800" y="304800"/>
            <a:ext cx="88392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800" b="0" i="0" u="none" strike="noStrike" cap="none" normalizeH="0" baseline="0" dirty="0" smtClean="0">
                <a:ln>
                  <a:noFill/>
                </a:ln>
                <a:solidFill>
                  <a:schemeClr val="tx1"/>
                </a:solidFill>
                <a:effectLst/>
                <a:ea typeface="Times New Roman" pitchFamily="18" charset="0"/>
              </a:rPr>
              <a:t>(Sec. 5, Rule 79)- </a:t>
            </a:r>
            <a:r>
              <a:rPr kumimoji="0" lang="en-US" sz="4800" b="0" i="0" u="none" strike="noStrike" cap="none" normalizeH="0" baseline="0" dirty="0" smtClean="0">
                <a:ln>
                  <a:noFill/>
                </a:ln>
                <a:solidFill>
                  <a:srgbClr val="FF0000"/>
                </a:solidFill>
                <a:effectLst/>
                <a:ea typeface="Times New Roman" pitchFamily="18" charset="0"/>
              </a:rPr>
              <a:t>Hearing and Order for letters to issue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4800" b="0" i="0" u="none" strike="noStrike" cap="none" normalizeH="0" baseline="0" dirty="0" smtClean="0">
                <a:ln>
                  <a:noFill/>
                </a:ln>
                <a:solidFill>
                  <a:schemeClr val="tx1"/>
                </a:solidFill>
                <a:effectLst/>
                <a:ea typeface="Times New Roman" pitchFamily="18" charset="0"/>
              </a:rPr>
              <a:t>Publication for 3 </a:t>
            </a:r>
            <a:r>
              <a:rPr lang="en-US" sz="4800" dirty="0" smtClean="0">
                <a:ea typeface="Times New Roman" pitchFamily="18" charset="0"/>
              </a:rPr>
              <a:t>w</a:t>
            </a:r>
            <a:r>
              <a:rPr kumimoji="0" lang="en-US" sz="4800" b="0" i="0" u="none" strike="noStrike" cap="none" normalizeH="0" baseline="0" dirty="0" smtClean="0">
                <a:ln>
                  <a:noFill/>
                </a:ln>
                <a:solidFill>
                  <a:schemeClr val="tx1"/>
                </a:solidFill>
                <a:effectLst/>
                <a:ea typeface="Times New Roman" pitchFamily="18" charset="0"/>
              </a:rPr>
              <a:t>eeks in newspaper of general circulation</a:t>
            </a:r>
            <a:r>
              <a:rPr kumimoji="0" lang="en-US" sz="4800" b="0" i="0" u="none" strike="noStrike" cap="none" normalizeH="0" dirty="0" smtClean="0">
                <a:ln>
                  <a:noFill/>
                </a:ln>
                <a:solidFill>
                  <a:schemeClr val="tx1"/>
                </a:solidFill>
                <a:effectLst/>
                <a:ea typeface="Times New Roman" pitchFamily="18" charset="0"/>
              </a:rPr>
              <a:t> </a:t>
            </a:r>
            <a:r>
              <a:rPr kumimoji="0" lang="en-US" sz="4800" b="0" i="0" u="none" strike="noStrike" cap="none" normalizeH="0" baseline="0" dirty="0" smtClean="0">
                <a:ln>
                  <a:noFill/>
                </a:ln>
                <a:solidFill>
                  <a:schemeClr val="tx1"/>
                </a:solidFill>
                <a:effectLst/>
                <a:ea typeface="Times New Roman" pitchFamily="18" charset="0"/>
              </a:rPr>
              <a:t>in the province  and </a:t>
            </a:r>
            <a:r>
              <a:rPr kumimoji="0" lang="en-US" sz="4800" b="0" i="0" u="none" strike="noStrike" cap="none" normalizeH="0" baseline="0" dirty="0" smtClean="0">
                <a:ln>
                  <a:noFill/>
                </a:ln>
                <a:solidFill>
                  <a:schemeClr val="tx1"/>
                </a:solidFill>
                <a:effectLst/>
                <a:ea typeface="Times New Roman" pitchFamily="18" charset="0"/>
              </a:rPr>
              <a:t>notice to heirs, creditors </a:t>
            </a:r>
            <a:r>
              <a:rPr kumimoji="0" lang="en-US" sz="4800" b="0" i="0" u="none" strike="noStrike" cap="none" normalizeH="0" baseline="0" dirty="0" smtClean="0">
                <a:ln>
                  <a:noFill/>
                </a:ln>
                <a:solidFill>
                  <a:schemeClr val="tx1"/>
                </a:solidFill>
                <a:effectLst/>
                <a:ea typeface="Times New Roman" pitchFamily="18" charset="0"/>
              </a:rPr>
              <a:t>and </a:t>
            </a:r>
            <a:r>
              <a:rPr kumimoji="0" lang="en-US" sz="4800" b="0" i="0" u="none" strike="noStrike" cap="none" normalizeH="0" baseline="0" dirty="0" smtClean="0">
                <a:ln>
                  <a:noFill/>
                </a:ln>
                <a:solidFill>
                  <a:schemeClr val="tx1"/>
                </a:solidFill>
                <a:effectLst/>
                <a:ea typeface="Times New Roman" pitchFamily="18" charset="0"/>
              </a:rPr>
              <a:t>other</a:t>
            </a:r>
            <a:r>
              <a:rPr kumimoji="0" lang="en-US" sz="4800" b="0" i="0" u="none" strike="noStrike" cap="none" normalizeH="0" dirty="0" smtClean="0">
                <a:ln>
                  <a:noFill/>
                </a:ln>
                <a:solidFill>
                  <a:schemeClr val="tx1"/>
                </a:solidFill>
                <a:effectLst/>
                <a:ea typeface="Times New Roman" pitchFamily="18" charset="0"/>
              </a:rPr>
              <a:t> </a:t>
            </a:r>
            <a:r>
              <a:rPr kumimoji="0" lang="en-US" sz="4800" b="0" i="0" u="none" strike="noStrike" cap="none" normalizeH="0" baseline="0" dirty="0" smtClean="0">
                <a:ln>
                  <a:noFill/>
                </a:ln>
                <a:solidFill>
                  <a:schemeClr val="tx1"/>
                </a:solidFill>
                <a:effectLst/>
                <a:ea typeface="Times New Roman" pitchFamily="18" charset="0"/>
              </a:rPr>
              <a:t>persons believed </a:t>
            </a:r>
            <a:r>
              <a:rPr kumimoji="0" lang="en-US" sz="4800" b="0" i="0" u="none" strike="noStrike" cap="none" normalizeH="0" baseline="0" dirty="0" smtClean="0">
                <a:ln>
                  <a:noFill/>
                </a:ln>
                <a:solidFill>
                  <a:schemeClr val="tx1"/>
                </a:solidFill>
                <a:effectLst/>
                <a:ea typeface="Times New Roman" pitchFamily="18" charset="0"/>
              </a:rPr>
              <a:t>to </a:t>
            </a:r>
            <a:r>
              <a:rPr kumimoji="0" lang="en-US" sz="4800" b="0" i="0" u="none" strike="noStrike" cap="none" normalizeH="0" baseline="0" dirty="0" smtClean="0">
                <a:ln>
                  <a:noFill/>
                </a:ln>
                <a:solidFill>
                  <a:schemeClr val="tx1"/>
                </a:solidFill>
                <a:effectLst/>
                <a:ea typeface="Times New Roman" pitchFamily="18" charset="0"/>
              </a:rPr>
              <a:t>have an interest in the </a:t>
            </a:r>
            <a:r>
              <a:rPr kumimoji="0" lang="en-US" sz="4800" b="0" i="0" u="none" strike="noStrike" cap="none" normalizeH="0" baseline="0" dirty="0" smtClean="0">
                <a:ln>
                  <a:noFill/>
                </a:ln>
                <a:solidFill>
                  <a:schemeClr val="tx1"/>
                </a:solidFill>
                <a:effectLst/>
                <a:ea typeface="Times New Roman" pitchFamily="18" charset="0"/>
              </a:rPr>
              <a:t>estate </a:t>
            </a:r>
            <a:r>
              <a:rPr kumimoji="0" lang="en-US" sz="4800" b="0" i="0" u="none" strike="noStrike" cap="none" normalizeH="0" baseline="0" dirty="0" smtClean="0">
                <a:ln>
                  <a:noFill/>
                </a:ln>
                <a:solidFill>
                  <a:schemeClr val="tx1"/>
                </a:solidFill>
                <a:effectLst/>
                <a:ea typeface="Times New Roman" pitchFamily="18" charset="0"/>
              </a:rPr>
              <a:t>is required 	before 	hearing.</a:t>
            </a:r>
            <a:endParaRPr kumimoji="0" lang="en-US" sz="4800" b="0" i="0" u="none" strike="noStrike" cap="none" normalizeH="0" baseline="0" dirty="0" smtClean="0">
              <a:ln>
                <a:noFill/>
              </a:ln>
              <a:solidFill>
                <a:schemeClr val="tx1"/>
              </a:solidFill>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solidFill>
                  <a:srgbClr val="C00000"/>
                </a:solidFill>
                <a:latin typeface="+mn-lt"/>
              </a:rPr>
              <a:t>Hearing on Petition</a:t>
            </a:r>
            <a:endParaRPr lang="en-US" sz="4800" b="1" dirty="0">
              <a:solidFill>
                <a:srgbClr val="C00000"/>
              </a:solidFill>
              <a:latin typeface="+mn-lt"/>
            </a:endParaRPr>
          </a:p>
        </p:txBody>
      </p:sp>
      <p:sp>
        <p:nvSpPr>
          <p:cNvPr id="3" name="Content Placeholder 2"/>
          <p:cNvSpPr>
            <a:spLocks noGrp="1"/>
          </p:cNvSpPr>
          <p:nvPr>
            <p:ph idx="1"/>
          </p:nvPr>
        </p:nvSpPr>
        <p:spPr/>
        <p:txBody>
          <a:bodyPr>
            <a:normAutofit/>
          </a:bodyPr>
          <a:lstStyle/>
          <a:p>
            <a:r>
              <a:rPr lang="en-US" sz="3600" dirty="0" smtClean="0"/>
              <a:t>The Court having jurisdiction shall fix a time and place of hearing.</a:t>
            </a:r>
          </a:p>
          <a:p>
            <a:r>
              <a:rPr lang="en-US" sz="3600" b="1" dirty="0" smtClean="0">
                <a:solidFill>
                  <a:srgbClr val="C00000"/>
                </a:solidFill>
              </a:rPr>
              <a:t>Notice will be given to the ff:</a:t>
            </a:r>
          </a:p>
          <a:p>
            <a:pPr>
              <a:buNone/>
            </a:pPr>
            <a:r>
              <a:rPr lang="en-US" sz="3600" dirty="0" smtClean="0"/>
              <a:t>1. heirs, legatees, devisees</a:t>
            </a:r>
          </a:p>
          <a:p>
            <a:pPr>
              <a:buNone/>
            </a:pPr>
            <a:r>
              <a:rPr lang="en-US" sz="3600" dirty="0" smtClean="0"/>
              <a:t>2. creditors of the decedent</a:t>
            </a:r>
          </a:p>
          <a:p>
            <a:pPr>
              <a:buNone/>
            </a:pPr>
            <a:r>
              <a:rPr lang="en-US" sz="3600" dirty="0" smtClean="0"/>
              <a:t>3. any persons believed to have an interest</a:t>
            </a:r>
            <a:endParaRPr lang="en-US"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0"/>
            <a:ext cx="8534400" cy="6001643"/>
          </a:xfrm>
          <a:prstGeom prst="rect">
            <a:avLst/>
          </a:prstGeom>
        </p:spPr>
        <p:txBody>
          <a:bodyPr wrap="square">
            <a:spAutoFit/>
          </a:bodyPr>
          <a:lstStyle/>
          <a:p>
            <a:endParaRPr lang="en-US" sz="3200" dirty="0" smtClean="0">
              <a:ea typeface="Times New Roman" pitchFamily="18" charset="0"/>
            </a:endParaRPr>
          </a:p>
          <a:p>
            <a:endParaRPr lang="en-US" sz="3200" dirty="0" smtClean="0">
              <a:ea typeface="Times New Roman" pitchFamily="18" charset="0"/>
            </a:endParaRPr>
          </a:p>
          <a:p>
            <a:r>
              <a:rPr lang="en-US" sz="4000" b="1" dirty="0" smtClean="0">
                <a:solidFill>
                  <a:srgbClr val="C00000"/>
                </a:solidFill>
                <a:ea typeface="Times New Roman" pitchFamily="18" charset="0"/>
              </a:rPr>
              <a:t>What must be proved at the hearing of the petition?</a:t>
            </a:r>
          </a:p>
          <a:p>
            <a:endParaRPr lang="en-US" sz="4000" dirty="0" smtClean="0"/>
          </a:p>
          <a:p>
            <a:pPr marL="342900" indent="-342900">
              <a:buAutoNum type="arabicPeriod"/>
            </a:pPr>
            <a:r>
              <a:rPr lang="en-US" sz="4000" dirty="0" smtClean="0"/>
              <a:t>That the notice has been given as required;</a:t>
            </a:r>
          </a:p>
          <a:p>
            <a:pPr marL="342900" indent="-342900">
              <a:buAutoNum type="arabicPeriod"/>
            </a:pPr>
            <a:r>
              <a:rPr lang="en-US" sz="4000" dirty="0" smtClean="0"/>
              <a:t>That the decedent left no will;</a:t>
            </a:r>
          </a:p>
          <a:p>
            <a:pPr marL="342900" indent="-342900">
              <a:buAutoNum type="arabicPeriod"/>
            </a:pPr>
            <a:r>
              <a:rPr lang="en-US" sz="4000" dirty="0" smtClean="0"/>
              <a:t>That there is no competent and willing executor</a:t>
            </a:r>
            <a:r>
              <a:rPr lang="en-US" sz="3200" dirty="0" smtClean="0"/>
              <a:t>.</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8866979" cy="754052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kumimoji="0" lang="en-US" sz="4400" b="0" i="0" u="none" strike="noStrike" cap="none" normalizeH="0" baseline="0" dirty="0" smtClean="0">
                <a:ln>
                  <a:noFill/>
                </a:ln>
                <a:solidFill>
                  <a:schemeClr val="tx1"/>
                </a:solidFill>
                <a:effectLst/>
                <a:latin typeface="Corbel" pitchFamily="34" charset="0"/>
                <a:ea typeface="Times New Roman" pitchFamily="18" charset="0"/>
              </a:rPr>
              <a:t>	</a:t>
            </a:r>
          </a:p>
          <a:p>
            <a:pPr lvl="0" fontAlgn="base">
              <a:spcBef>
                <a:spcPct val="0"/>
              </a:spcBef>
              <a:spcAft>
                <a:spcPct val="0"/>
              </a:spcAft>
            </a:pPr>
            <a:r>
              <a:rPr lang="en-US" sz="4400" dirty="0" smtClean="0">
                <a:latin typeface="Corbel" pitchFamily="34" charset="0"/>
                <a:ea typeface="Times New Roman" pitchFamily="18" charset="0"/>
              </a:rPr>
              <a:t> (Sec. 6, Rule 79)- </a:t>
            </a:r>
            <a:r>
              <a:rPr lang="en-US" sz="4400" dirty="0" smtClean="0">
                <a:solidFill>
                  <a:srgbClr val="FF0000"/>
                </a:solidFill>
                <a:latin typeface="Corbel" pitchFamily="34" charset="0"/>
                <a:ea typeface="Times New Roman" pitchFamily="18" charset="0"/>
              </a:rPr>
              <a:t>When letters of </a:t>
            </a:r>
          </a:p>
          <a:p>
            <a:pPr lvl="0" fontAlgn="base">
              <a:spcBef>
                <a:spcPct val="0"/>
              </a:spcBef>
              <a:spcAft>
                <a:spcPct val="0"/>
              </a:spcAft>
            </a:pPr>
            <a:r>
              <a:rPr lang="en-US" sz="4400" dirty="0" smtClean="0">
                <a:solidFill>
                  <a:srgbClr val="FF0000"/>
                </a:solidFill>
                <a:latin typeface="Corbel" pitchFamily="34" charset="0"/>
                <a:ea typeface="Times New Roman" pitchFamily="18" charset="0"/>
              </a:rPr>
              <a:t>	administration granted</a:t>
            </a:r>
          </a:p>
          <a:p>
            <a:pPr lvl="0" fontAlgn="base">
              <a:spcBef>
                <a:spcPct val="0"/>
              </a:spcBef>
              <a:spcAft>
                <a:spcPct val="0"/>
              </a:spcAft>
            </a:pPr>
            <a:r>
              <a:rPr lang="en-US" sz="4400" dirty="0" smtClean="0">
                <a:solidFill>
                  <a:srgbClr val="FF0000"/>
                </a:solidFill>
                <a:latin typeface="Corbel" pitchFamily="34" charset="0"/>
                <a:ea typeface="Times New Roman" pitchFamily="18" charset="0"/>
              </a:rPr>
              <a:t> 	to any applicant</a:t>
            </a:r>
          </a:p>
          <a:p>
            <a:pPr lvl="0" fontAlgn="base">
              <a:spcBef>
                <a:spcPct val="0"/>
              </a:spcBef>
              <a:spcAft>
                <a:spcPct val="0"/>
              </a:spcAft>
            </a:pPr>
            <a:endParaRPr kumimoji="0" lang="en-US" sz="4400" b="0" i="0" u="none" strike="noStrike" cap="none" normalizeH="0" baseline="0" dirty="0" smtClean="0">
              <a:ln>
                <a:noFill/>
              </a:ln>
              <a:solidFill>
                <a:schemeClr val="tx1"/>
              </a:solidFill>
              <a:effectLst/>
              <a:latin typeface="Corbel" pitchFamily="34" charset="0"/>
              <a:ea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4400" dirty="0" smtClean="0">
                <a:latin typeface="Corbel" pitchFamily="34" charset="0"/>
                <a:ea typeface="Times New Roman" pitchFamily="18" charset="0"/>
              </a:rPr>
              <a:t>	</a:t>
            </a:r>
            <a:r>
              <a:rPr kumimoji="0" lang="en-US" sz="4400" b="0" i="0" u="none" strike="noStrike" cap="none" normalizeH="0" baseline="0" dirty="0" smtClean="0">
                <a:ln>
                  <a:noFill/>
                </a:ln>
                <a:solidFill>
                  <a:schemeClr val="tx1"/>
                </a:solidFill>
                <a:effectLst/>
                <a:latin typeface="Corbel" pitchFamily="34" charset="0"/>
                <a:ea typeface="Times New Roman" pitchFamily="18" charset="0"/>
              </a:rPr>
              <a:t>Letters can be granted to any </a:t>
            </a:r>
          </a:p>
          <a:p>
            <a:pPr marL="0" marR="0" lvl="0" indent="0" algn="l" defTabSz="914400" rtl="0" eaLnBrk="1" fontAlgn="base" latinLnBrk="0" hangingPunct="1">
              <a:lnSpc>
                <a:spcPct val="100000"/>
              </a:lnSpc>
              <a:spcBef>
                <a:spcPct val="0"/>
              </a:spcBef>
              <a:spcAft>
                <a:spcPct val="0"/>
              </a:spcAft>
              <a:buClrTx/>
              <a:buSzTx/>
              <a:buFontTx/>
              <a:buNone/>
              <a:tabLst/>
            </a:pPr>
            <a:r>
              <a:rPr lang="en-US" sz="4400" dirty="0" smtClean="0">
                <a:latin typeface="Corbel" pitchFamily="34" charset="0"/>
                <a:ea typeface="Times New Roman" pitchFamily="18" charset="0"/>
              </a:rPr>
              <a:t>	</a:t>
            </a:r>
            <a:r>
              <a:rPr kumimoji="0" lang="en-US" sz="4400" b="0" i="0" u="none" strike="noStrike" cap="none" normalizeH="0" baseline="0" dirty="0" smtClean="0">
                <a:ln>
                  <a:noFill/>
                </a:ln>
                <a:solidFill>
                  <a:schemeClr val="tx1"/>
                </a:solidFill>
                <a:effectLst/>
                <a:latin typeface="Corbel" pitchFamily="34" charset="0"/>
                <a:ea typeface="Times New Roman" pitchFamily="18" charset="0"/>
              </a:rPr>
              <a:t>person or any other applicant</a:t>
            </a:r>
          </a:p>
          <a:p>
            <a:pPr marL="0" marR="0" lvl="0" indent="0" algn="l" defTabSz="914400" rtl="0" eaLnBrk="1" fontAlgn="base" latinLnBrk="0" hangingPunct="1">
              <a:lnSpc>
                <a:spcPct val="100000"/>
              </a:lnSpc>
              <a:spcBef>
                <a:spcPct val="0"/>
              </a:spcBef>
              <a:spcAft>
                <a:spcPct val="0"/>
              </a:spcAft>
              <a:buClrTx/>
              <a:buSzTx/>
              <a:buFontTx/>
              <a:buNone/>
              <a:tabLst/>
            </a:pPr>
            <a:r>
              <a:rPr lang="en-US" sz="4400" dirty="0" smtClean="0">
                <a:latin typeface="Corbel" pitchFamily="34" charset="0"/>
                <a:ea typeface="Times New Roman" pitchFamily="18" charset="0"/>
              </a:rPr>
              <a:t>	</a:t>
            </a:r>
            <a:r>
              <a:rPr kumimoji="0" lang="en-US" sz="4400" b="0" i="0" u="none" strike="noStrike" cap="none" normalizeH="0" baseline="0" dirty="0" smtClean="0">
                <a:ln>
                  <a:noFill/>
                </a:ln>
                <a:solidFill>
                  <a:schemeClr val="tx1"/>
                </a:solidFill>
                <a:effectLst/>
                <a:latin typeface="Corbel" pitchFamily="34" charset="0"/>
                <a:ea typeface="Times New Roman" pitchFamily="18" charset="0"/>
              </a:rPr>
              <a:t> even if other competent persons </a:t>
            </a:r>
          </a:p>
          <a:p>
            <a:pPr marL="0" marR="0" lvl="0" indent="0" algn="l" defTabSz="914400" rtl="0" eaLnBrk="1" fontAlgn="base" latinLnBrk="0" hangingPunct="1">
              <a:lnSpc>
                <a:spcPct val="100000"/>
              </a:lnSpc>
              <a:spcBef>
                <a:spcPct val="0"/>
              </a:spcBef>
              <a:spcAft>
                <a:spcPct val="0"/>
              </a:spcAft>
              <a:buClrTx/>
              <a:buSzTx/>
              <a:buFontTx/>
              <a:buNone/>
              <a:tabLst/>
            </a:pPr>
            <a:r>
              <a:rPr lang="en-US" sz="4400" dirty="0" smtClean="0">
                <a:latin typeface="Corbel" pitchFamily="34" charset="0"/>
                <a:ea typeface="Times New Roman" pitchFamily="18" charset="0"/>
              </a:rPr>
              <a:t>	</a:t>
            </a:r>
            <a:r>
              <a:rPr kumimoji="0" lang="en-US" sz="4400" b="0" i="0" u="none" strike="noStrike" cap="none" normalizeH="0" baseline="0" dirty="0" smtClean="0">
                <a:ln>
                  <a:noFill/>
                </a:ln>
                <a:solidFill>
                  <a:schemeClr val="tx1"/>
                </a:solidFill>
                <a:effectLst/>
                <a:latin typeface="Corbel" pitchFamily="34" charset="0"/>
                <a:ea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lang="en-US" sz="4400" dirty="0" smtClean="0">
                <a:latin typeface="Corbel" pitchFamily="34" charset="0"/>
                <a:ea typeface="Times New Roman" pitchFamily="18" charset="0"/>
              </a:rPr>
              <a:t>	</a:t>
            </a:r>
            <a:endParaRPr kumimoji="0" lang="en-US" sz="4400" b="0" i="0" u="none" strike="noStrike" cap="none" normalizeH="0" baseline="0" dirty="0" smtClean="0">
              <a:ln>
                <a:noFill/>
              </a:ln>
              <a:solidFill>
                <a:schemeClr val="tx1"/>
              </a:solidFill>
              <a:effectLst/>
              <a:latin typeface="Corbe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400" b="0" i="0" u="none" strike="noStrike" cap="none" normalizeH="0" baseline="0" dirty="0" smtClean="0">
              <a:ln>
                <a:noFill/>
              </a:ln>
              <a:solidFill>
                <a:schemeClr val="tx1"/>
              </a:solidFill>
              <a:effectLst/>
              <a:latin typeface="Corbe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457200"/>
            <a:ext cx="9144000" cy="3477875"/>
          </a:xfrm>
          <a:prstGeom prst="rect">
            <a:avLst/>
          </a:prstGeom>
        </p:spPr>
        <p:txBody>
          <a:bodyPr wrap="square">
            <a:spAutoFit/>
          </a:bodyPr>
          <a:lstStyle/>
          <a:p>
            <a:pPr lvl="0" fontAlgn="base">
              <a:spcBef>
                <a:spcPct val="0"/>
              </a:spcBef>
              <a:spcAft>
                <a:spcPct val="0"/>
              </a:spcAft>
            </a:pPr>
            <a:r>
              <a:rPr lang="en-US" sz="4400" dirty="0" smtClean="0">
                <a:latin typeface="Corbel" pitchFamily="34" charset="0"/>
                <a:ea typeface="Times New Roman" pitchFamily="18" charset="0"/>
              </a:rPr>
              <a:t>	</a:t>
            </a:r>
          </a:p>
          <a:p>
            <a:pPr lvl="0" fontAlgn="base">
              <a:spcBef>
                <a:spcPct val="0"/>
              </a:spcBef>
              <a:spcAft>
                <a:spcPct val="0"/>
              </a:spcAft>
            </a:pPr>
            <a:endParaRPr lang="en-US" sz="4400" dirty="0" smtClean="0">
              <a:latin typeface="Corbel" pitchFamily="34" charset="0"/>
              <a:ea typeface="Times New Roman" pitchFamily="18" charset="0"/>
            </a:endParaRPr>
          </a:p>
          <a:p>
            <a:pPr lvl="0" fontAlgn="base">
              <a:spcBef>
                <a:spcPct val="0"/>
              </a:spcBef>
              <a:spcAft>
                <a:spcPct val="0"/>
              </a:spcAft>
            </a:pPr>
            <a:r>
              <a:rPr lang="en-US" sz="4400" dirty="0" smtClean="0">
                <a:latin typeface="Corbel" pitchFamily="34" charset="0"/>
                <a:ea typeface="Times New Roman" pitchFamily="18" charset="0"/>
              </a:rPr>
              <a:t>		</a:t>
            </a:r>
            <a:r>
              <a:rPr lang="en-US" sz="4400" dirty="0" smtClean="0">
                <a:ea typeface="Times New Roman" pitchFamily="18" charset="0"/>
              </a:rPr>
              <a:t>are present if the latter </a:t>
            </a:r>
          </a:p>
          <a:p>
            <a:pPr lvl="0" fontAlgn="base">
              <a:spcBef>
                <a:spcPct val="0"/>
              </a:spcBef>
              <a:spcAft>
                <a:spcPct val="0"/>
              </a:spcAft>
            </a:pPr>
            <a:r>
              <a:rPr lang="en-US" sz="4400" dirty="0" smtClean="0">
                <a:ea typeface="Times New Roman" pitchFamily="18" charset="0"/>
              </a:rPr>
              <a:t>		fail to claim their letters</a:t>
            </a:r>
          </a:p>
          <a:p>
            <a:pPr lvl="0" fontAlgn="base">
              <a:spcBef>
                <a:spcPct val="0"/>
              </a:spcBef>
              <a:spcAft>
                <a:spcPct val="0"/>
              </a:spcAft>
            </a:pPr>
            <a:r>
              <a:rPr lang="en-US" sz="4400" dirty="0" smtClean="0">
                <a:ea typeface="Times New Roman" pitchFamily="18" charset="0"/>
              </a:rPr>
              <a:t>		 when notified by the court.</a:t>
            </a:r>
            <a:endParaRPr lang="en-US" sz="4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b="1" dirty="0" smtClean="0"/>
              <a:t>    </a:t>
            </a:r>
            <a:r>
              <a:rPr lang="en-US" sz="6000" b="1" dirty="0" err="1" smtClean="0">
                <a:solidFill>
                  <a:srgbClr val="FF0000"/>
                </a:solidFill>
                <a:latin typeface="AR BERKLEY" pitchFamily="2" charset="0"/>
              </a:rPr>
              <a:t>Saguinsin</a:t>
            </a:r>
            <a:r>
              <a:rPr lang="en-US" sz="6000" b="1" dirty="0" smtClean="0">
                <a:solidFill>
                  <a:srgbClr val="FF0000"/>
                </a:solidFill>
                <a:latin typeface="AR BERKLEY" pitchFamily="2" charset="0"/>
              </a:rPr>
              <a:t> vs. </a:t>
            </a:r>
            <a:r>
              <a:rPr lang="en-US" sz="6000" b="1" dirty="0" err="1" smtClean="0">
                <a:solidFill>
                  <a:srgbClr val="FF0000"/>
                </a:solidFill>
                <a:latin typeface="AR BERKLEY" pitchFamily="2" charset="0"/>
              </a:rPr>
              <a:t>Lindayag</a:t>
            </a:r>
            <a:r>
              <a:rPr lang="en-US" sz="6000" b="1" dirty="0" smtClean="0">
                <a:solidFill>
                  <a:srgbClr val="FF0000"/>
                </a:solidFill>
                <a:latin typeface="AR BERKLEY" pitchFamily="2" charset="0"/>
              </a:rPr>
              <a:t/>
            </a:r>
            <a:br>
              <a:rPr lang="en-US" sz="6000" b="1" dirty="0" smtClean="0">
                <a:solidFill>
                  <a:srgbClr val="FF0000"/>
                </a:solidFill>
                <a:latin typeface="AR BERKLEY" pitchFamily="2" charset="0"/>
              </a:rPr>
            </a:br>
            <a:endParaRPr lang="en-US" sz="6000" b="1" dirty="0">
              <a:solidFill>
                <a:srgbClr val="FF0000"/>
              </a:solidFill>
              <a:latin typeface="AR BERKLEY" pitchFamily="2" charset="0"/>
            </a:endParaRPr>
          </a:p>
        </p:txBody>
      </p:sp>
      <p:sp>
        <p:nvSpPr>
          <p:cNvPr id="3" name="Content Placeholder 2"/>
          <p:cNvSpPr>
            <a:spLocks noGrp="1"/>
          </p:cNvSpPr>
          <p:nvPr>
            <p:ph idx="1"/>
          </p:nvPr>
        </p:nvSpPr>
        <p:spPr/>
        <p:txBody>
          <a:bodyPr>
            <a:normAutofit fontScale="55000" lnSpcReduction="20000"/>
          </a:bodyPr>
          <a:lstStyle/>
          <a:p>
            <a:r>
              <a:rPr lang="en-US" sz="7400" dirty="0" smtClean="0">
                <a:solidFill>
                  <a:srgbClr val="FF0000"/>
                </a:solidFill>
              </a:rPr>
              <a:t>Facts: </a:t>
            </a:r>
            <a:r>
              <a:rPr lang="en-US" sz="7400" dirty="0" smtClean="0"/>
              <a:t>Maria V. </a:t>
            </a:r>
            <a:r>
              <a:rPr lang="en-US" sz="7400" dirty="0" err="1" smtClean="0"/>
              <a:t>Lindayag</a:t>
            </a:r>
            <a:r>
              <a:rPr lang="en-US" sz="7400" dirty="0" smtClean="0"/>
              <a:t> died intestate and left real and personal properties worth approximately P100,000.00</a:t>
            </a:r>
          </a:p>
          <a:p>
            <a:r>
              <a:rPr lang="en-US" sz="7400" dirty="0" smtClean="0"/>
              <a:t>She left her surviving spouse, </a:t>
            </a:r>
            <a:r>
              <a:rPr lang="en-US" sz="7400" dirty="0" err="1" smtClean="0"/>
              <a:t>Dionisio</a:t>
            </a:r>
            <a:r>
              <a:rPr lang="en-US" sz="7400" dirty="0" smtClean="0"/>
              <a:t> </a:t>
            </a:r>
            <a:r>
              <a:rPr lang="en-US" sz="7400" dirty="0" err="1" smtClean="0"/>
              <a:t>Lindayag</a:t>
            </a:r>
            <a:r>
              <a:rPr lang="en-US" sz="7400" dirty="0" smtClean="0"/>
              <a:t> together with their  3 legally adopted children.</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762000"/>
            <a:ext cx="8229600" cy="4524315"/>
          </a:xfrm>
          <a:prstGeom prst="rect">
            <a:avLst/>
          </a:prstGeom>
        </p:spPr>
        <p:txBody>
          <a:bodyPr wrap="square">
            <a:spAutoFit/>
          </a:bodyPr>
          <a:lstStyle/>
          <a:p>
            <a:r>
              <a:rPr lang="en-US" sz="3600" dirty="0" smtClean="0"/>
              <a:t>The sister of the deceased, Isabel </a:t>
            </a:r>
            <a:r>
              <a:rPr lang="en-US" sz="3600" dirty="0" err="1" smtClean="0"/>
              <a:t>Saguinsin</a:t>
            </a:r>
            <a:r>
              <a:rPr lang="en-US" sz="3600" dirty="0" smtClean="0"/>
              <a:t> filed a petition for the issuance in her favor of letters of administration over the estate of the deceased.</a:t>
            </a:r>
          </a:p>
          <a:p>
            <a:endParaRPr lang="en-US" sz="3600" dirty="0" smtClean="0"/>
          </a:p>
          <a:p>
            <a:r>
              <a:rPr lang="en-US" sz="3600" dirty="0" err="1" smtClean="0"/>
              <a:t>Dionisio</a:t>
            </a:r>
            <a:r>
              <a:rPr lang="en-US" sz="3600" dirty="0" smtClean="0"/>
              <a:t> </a:t>
            </a:r>
            <a:r>
              <a:rPr lang="en-US" sz="3600" dirty="0" err="1" smtClean="0"/>
              <a:t>Lindayag</a:t>
            </a:r>
            <a:r>
              <a:rPr lang="en-US" sz="3600" dirty="0" smtClean="0"/>
              <a:t> filed a motion to dismissed the petition for lack of interest, she being neither heir or creditor thereof.</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1066800"/>
          </a:xfrm>
        </p:spPr>
        <p:txBody>
          <a:bodyPr>
            <a:normAutofit/>
          </a:bodyPr>
          <a:lstStyle/>
          <a:p>
            <a:r>
              <a:rPr lang="en-US" sz="4800" b="1" dirty="0" smtClean="0"/>
              <a:t>SECTION 1</a:t>
            </a:r>
            <a:endParaRPr lang="en-US" sz="4800" b="1" dirty="0"/>
          </a:p>
        </p:txBody>
      </p:sp>
      <p:sp>
        <p:nvSpPr>
          <p:cNvPr id="3" name="Content Placeholder 2"/>
          <p:cNvSpPr>
            <a:spLocks noGrp="1"/>
          </p:cNvSpPr>
          <p:nvPr>
            <p:ph idx="1"/>
          </p:nvPr>
        </p:nvSpPr>
        <p:spPr>
          <a:xfrm>
            <a:off x="685800" y="1143000"/>
            <a:ext cx="8153400" cy="5715000"/>
          </a:xfrm>
        </p:spPr>
        <p:txBody>
          <a:bodyPr>
            <a:normAutofit/>
          </a:bodyPr>
          <a:lstStyle/>
          <a:p>
            <a:pPr algn="just">
              <a:buNone/>
            </a:pPr>
            <a:r>
              <a:rPr lang="en-US" sz="3600" dirty="0" smtClean="0"/>
              <a:t>Any person interested in a will may state in writing </a:t>
            </a:r>
            <a:r>
              <a:rPr lang="en-US" sz="3600" dirty="0" smtClean="0">
                <a:solidFill>
                  <a:srgbClr val="FF0000"/>
                </a:solidFill>
              </a:rPr>
              <a:t>the grounds why letters testamentary should  not issue to the persons named therein executors, </a:t>
            </a:r>
            <a:r>
              <a:rPr lang="en-US" sz="3600" dirty="0" smtClean="0"/>
              <a:t>or any of them, and the court, </a:t>
            </a:r>
            <a:r>
              <a:rPr lang="en-US" sz="3600" dirty="0" smtClean="0">
                <a:solidFill>
                  <a:srgbClr val="FFCC00"/>
                </a:solidFill>
              </a:rPr>
              <a:t>after hearing upon notice, </a:t>
            </a:r>
            <a:r>
              <a:rPr lang="en-US" sz="3600" dirty="0" smtClean="0"/>
              <a:t>shall pass upon sufficiency of such grounds.</a:t>
            </a:r>
          </a:p>
          <a:p>
            <a:pPr algn="just"/>
            <a:endParaRPr lang="en-US" sz="3600"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678751"/>
          </a:xfrm>
          <a:prstGeom prst="rect">
            <a:avLst/>
          </a:prstGeom>
        </p:spPr>
        <p:txBody>
          <a:bodyPr wrap="square">
            <a:spAutoFit/>
          </a:bodyPr>
          <a:lstStyle/>
          <a:p>
            <a:r>
              <a:rPr lang="en-US" sz="3600" dirty="0" smtClean="0">
                <a:solidFill>
                  <a:srgbClr val="FF0000"/>
                </a:solidFill>
              </a:rPr>
              <a:t>Issue: </a:t>
            </a:r>
            <a:r>
              <a:rPr lang="en-US" sz="3600" dirty="0" smtClean="0"/>
              <a:t>Whether petitioner is "an interested 	person" in the 	estate of deceased Maria V. 	</a:t>
            </a:r>
            <a:r>
              <a:rPr lang="en-US" sz="3600" dirty="0" err="1" smtClean="0"/>
              <a:t>Lindayag</a:t>
            </a:r>
            <a:r>
              <a:rPr lang="en-US" sz="3600" dirty="0" smtClean="0"/>
              <a:t>.</a:t>
            </a:r>
          </a:p>
          <a:p>
            <a:endParaRPr lang="en-US" sz="3600" dirty="0" smtClean="0"/>
          </a:p>
          <a:p>
            <a:r>
              <a:rPr lang="en-US" sz="3600" dirty="0" smtClean="0">
                <a:solidFill>
                  <a:srgbClr val="FF0000"/>
                </a:solidFill>
              </a:rPr>
              <a:t>Ruling: </a:t>
            </a:r>
            <a:r>
              <a:rPr lang="en-US" sz="3600" dirty="0" err="1" smtClean="0"/>
              <a:t>Accdg</a:t>
            </a:r>
            <a:r>
              <a:rPr lang="en-US" sz="3600" dirty="0" smtClean="0"/>
              <a:t>. To Sec. 2 Rule 80 RC, a petition 	for 	letters of administration must be filed 	by an “interested person .” An interested 	party has defined in this connection a one 	who would be 	benefited by the estate, 	such as an heir, or 	one 	who has a claim 	against the estate, 	such as 	creditor.</a:t>
            </a:r>
          </a:p>
          <a:p>
            <a:r>
              <a:rPr lang="en-US" sz="3200" dirty="0" smtClean="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33400"/>
            <a:ext cx="7924800" cy="4154984"/>
          </a:xfrm>
          <a:prstGeom prst="rect">
            <a:avLst/>
          </a:prstGeom>
        </p:spPr>
        <p:txBody>
          <a:bodyPr wrap="square">
            <a:spAutoFit/>
          </a:bodyPr>
          <a:lstStyle/>
          <a:p>
            <a:r>
              <a:rPr lang="en-US" sz="4400" dirty="0" smtClean="0"/>
              <a:t>In this case, petitioner is not an heir of her  deceased sister and therefore, has no material 	direct interest in her estate. She has lack of legal capacity to institute the proceedings.</a:t>
            </a:r>
            <a:endParaRPr lang="en-US" sz="4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838200"/>
            <a:ext cx="5867400" cy="5816977"/>
          </a:xfrm>
          <a:prstGeom prst="rect">
            <a:avLst/>
          </a:prstGeom>
        </p:spPr>
        <p:txBody>
          <a:bodyPr wrap="square">
            <a:spAutoFit/>
          </a:bodyPr>
          <a:lstStyle/>
          <a:p>
            <a:r>
              <a:rPr lang="en-US" sz="4800" b="1" dirty="0" smtClean="0"/>
              <a:t>Who may oppose the issuance of </a:t>
            </a:r>
            <a:r>
              <a:rPr lang="en-US" sz="4800" b="1" dirty="0" smtClean="0"/>
              <a:t>letters of administration? </a:t>
            </a:r>
            <a:endParaRPr lang="en-US" sz="4800" b="1" dirty="0" smtClean="0"/>
          </a:p>
          <a:p>
            <a:endParaRPr lang="en-US" sz="4800" dirty="0" smtClean="0"/>
          </a:p>
          <a:p>
            <a:r>
              <a:rPr lang="en-US" sz="4800" b="1" dirty="0" smtClean="0">
                <a:solidFill>
                  <a:srgbClr val="C00000"/>
                </a:solidFill>
              </a:rPr>
              <a:t>GENERAL RULE:</a:t>
            </a:r>
          </a:p>
          <a:p>
            <a:r>
              <a:rPr lang="en-US" sz="4800" b="1" dirty="0" smtClean="0">
                <a:solidFill>
                  <a:srgbClr val="C00000"/>
                </a:solidFill>
              </a:rPr>
              <a:t> </a:t>
            </a:r>
            <a:r>
              <a:rPr lang="en-US" sz="4800" dirty="0" smtClean="0"/>
              <a:t>Any person interested in the will. (Section 1)</a:t>
            </a:r>
          </a:p>
          <a:p>
            <a:r>
              <a:rPr lang="en-US" sz="3600" dirty="0" smtClean="0"/>
              <a:t> </a:t>
            </a:r>
            <a:endParaRPr lang="en-US"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0" y="0"/>
            <a:ext cx="8903848" cy="86485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4000" b="1" i="0" u="none" strike="noStrike" cap="none" normalizeH="0" baseline="0" dirty="0" smtClean="0">
              <a:ln>
                <a:noFill/>
              </a:ln>
              <a:solidFill>
                <a:srgbClr val="C00000"/>
              </a:solidFill>
              <a:effectLst/>
              <a:latin typeface="Corbel" pitchFamily="34" charset="0"/>
              <a:ea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rgbClr val="C00000"/>
                </a:solidFill>
                <a:effectLst/>
                <a:ea typeface="Times New Roman" pitchFamily="18" charset="0"/>
              </a:rPr>
              <a:t>EXCEPTION: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ea typeface="Times New Roman" pitchFamily="18" charset="0"/>
              </a:rPr>
              <a:t>	Even where a person who had</a:t>
            </a:r>
          </a:p>
          <a:p>
            <a:pPr marL="0" marR="0" lvl="0" indent="0" algn="just" defTabSz="914400" rtl="0" eaLnBrk="1" fontAlgn="base" latinLnBrk="0" hangingPunct="1">
              <a:lnSpc>
                <a:spcPct val="100000"/>
              </a:lnSpc>
              <a:spcBef>
                <a:spcPct val="0"/>
              </a:spcBef>
              <a:spcAft>
                <a:spcPct val="0"/>
              </a:spcAft>
              <a:buClrTx/>
              <a:buSzTx/>
              <a:buFontTx/>
              <a:buNone/>
              <a:tabLst/>
            </a:pPr>
            <a:r>
              <a:rPr lang="en-US" sz="4400" dirty="0" smtClean="0">
                <a:ea typeface="Times New Roman" pitchFamily="18" charset="0"/>
              </a:rPr>
              <a:t> </a:t>
            </a:r>
            <a:r>
              <a:rPr kumimoji="0" lang="en-US" sz="4400" b="0" i="0" u="none" strike="noStrike" cap="none" normalizeH="0" baseline="0" dirty="0" smtClean="0">
                <a:ln>
                  <a:noFill/>
                </a:ln>
                <a:solidFill>
                  <a:schemeClr val="tx1"/>
                </a:solidFill>
                <a:effectLst/>
                <a:ea typeface="Times New Roman" pitchFamily="18" charset="0"/>
              </a:rPr>
              <a:t> filed a petition for the allowance</a:t>
            </a:r>
          </a:p>
          <a:p>
            <a:pPr marL="0" marR="0" lvl="0" indent="0" algn="just" defTabSz="914400" rtl="0" eaLnBrk="1" fontAlgn="base" latinLnBrk="0" hangingPunct="1">
              <a:lnSpc>
                <a:spcPct val="100000"/>
              </a:lnSpc>
              <a:spcBef>
                <a:spcPct val="0"/>
              </a:spcBef>
              <a:spcAft>
                <a:spcPct val="0"/>
              </a:spcAft>
              <a:buClrTx/>
              <a:buSzTx/>
              <a:buFontTx/>
              <a:buNone/>
              <a:tabLst/>
            </a:pPr>
            <a:r>
              <a:rPr lang="en-US" sz="4400" dirty="0" smtClean="0">
                <a:ea typeface="Times New Roman" pitchFamily="18" charset="0"/>
              </a:rPr>
              <a:t> </a:t>
            </a:r>
            <a:r>
              <a:rPr kumimoji="0" lang="en-US" sz="4400" b="0" i="0" u="none" strike="noStrike" cap="none" normalizeH="0" baseline="0" dirty="0" smtClean="0">
                <a:ln>
                  <a:noFill/>
                </a:ln>
                <a:solidFill>
                  <a:schemeClr val="tx1"/>
                </a:solidFill>
                <a:effectLst/>
                <a:ea typeface="Times New Roman" pitchFamily="18" charset="0"/>
              </a:rPr>
              <a:t> of the will of the deceased person </a:t>
            </a:r>
          </a:p>
          <a:p>
            <a:pPr marL="0" marR="0" lvl="0" indent="0" algn="just" defTabSz="914400" rtl="0" eaLnBrk="1" fontAlgn="base" latinLnBrk="0" hangingPunct="1">
              <a:lnSpc>
                <a:spcPct val="100000"/>
              </a:lnSpc>
              <a:spcBef>
                <a:spcPct val="0"/>
              </a:spcBef>
              <a:spcAft>
                <a:spcPct val="0"/>
              </a:spcAft>
              <a:buClrTx/>
              <a:buSzTx/>
              <a:buFontTx/>
              <a:buNone/>
              <a:tabLst/>
            </a:pPr>
            <a:r>
              <a:rPr lang="en-US" sz="4400" dirty="0" smtClean="0">
                <a:ea typeface="Times New Roman" pitchFamily="18" charset="0"/>
              </a:rPr>
              <a:t>  </a:t>
            </a:r>
            <a:r>
              <a:rPr kumimoji="0" lang="en-US" sz="4400" b="0" i="0" u="none" strike="noStrike" cap="none" normalizeH="0" baseline="0" dirty="0" smtClean="0">
                <a:ln>
                  <a:noFill/>
                </a:ln>
                <a:solidFill>
                  <a:schemeClr val="tx1"/>
                </a:solidFill>
                <a:effectLst/>
                <a:ea typeface="Times New Roman" pitchFamily="18" charset="0"/>
              </a:rPr>
              <a:t>had no	right to do so in view of his</a:t>
            </a:r>
          </a:p>
          <a:p>
            <a:pPr marL="0" marR="0" lvl="0" indent="0" algn="just" defTabSz="914400" rtl="0" eaLnBrk="1" fontAlgn="base" latinLnBrk="0" hangingPunct="1">
              <a:lnSpc>
                <a:spcPct val="100000"/>
              </a:lnSpc>
              <a:spcBef>
                <a:spcPct val="0"/>
              </a:spcBef>
              <a:spcAft>
                <a:spcPct val="0"/>
              </a:spcAft>
              <a:buClrTx/>
              <a:buSzTx/>
              <a:buFontTx/>
              <a:buNone/>
              <a:tabLst/>
            </a:pPr>
            <a:r>
              <a:rPr lang="en-US" sz="4400" dirty="0" smtClean="0">
                <a:ea typeface="Times New Roman" pitchFamily="18" charset="0"/>
              </a:rPr>
              <a:t> </a:t>
            </a:r>
            <a:r>
              <a:rPr kumimoji="0" lang="en-US" sz="4400" b="0" i="0" u="none" strike="noStrike" cap="none" normalizeH="0" baseline="0" dirty="0" smtClean="0">
                <a:ln>
                  <a:noFill/>
                </a:ln>
                <a:solidFill>
                  <a:schemeClr val="tx1"/>
                </a:solidFill>
                <a:effectLst/>
                <a:ea typeface="Times New Roman" pitchFamily="18" charset="0"/>
              </a:rPr>
              <a:t> lack of interest in the estate, </a:t>
            </a:r>
          </a:p>
          <a:p>
            <a:pPr marL="0" marR="0" lvl="0" indent="0" algn="just" defTabSz="914400" rtl="0" eaLnBrk="1" fontAlgn="base" latinLnBrk="0" hangingPunct="1">
              <a:lnSpc>
                <a:spcPct val="100000"/>
              </a:lnSpc>
              <a:spcBef>
                <a:spcPct val="0"/>
              </a:spcBef>
              <a:spcAft>
                <a:spcPct val="0"/>
              </a:spcAft>
              <a:buClrTx/>
              <a:buSzTx/>
              <a:buFontTx/>
              <a:buNone/>
              <a:tabLst/>
            </a:pPr>
            <a:r>
              <a:rPr lang="en-US" sz="4400" dirty="0" smtClean="0">
                <a:ea typeface="Times New Roman" pitchFamily="18" charset="0"/>
              </a:rPr>
              <a:t>  </a:t>
            </a:r>
            <a:r>
              <a:rPr kumimoji="0" lang="en-US" sz="4400" b="0" i="0" u="none" strike="noStrike" cap="none" normalizeH="0" baseline="0" dirty="0" smtClean="0">
                <a:ln>
                  <a:noFill/>
                </a:ln>
                <a:solidFill>
                  <a:schemeClr val="tx1"/>
                </a:solidFill>
                <a:effectLst/>
                <a:ea typeface="Times New Roman" pitchFamily="18" charset="0"/>
              </a:rPr>
              <a:t>nevertheless, where the interested </a:t>
            </a:r>
          </a:p>
          <a:p>
            <a:pPr marL="0" marR="0" lvl="0" indent="0" algn="just" defTabSz="914400" rtl="0" eaLnBrk="1" fontAlgn="base" latinLnBrk="0" hangingPunct="1">
              <a:lnSpc>
                <a:spcPct val="100000"/>
              </a:lnSpc>
              <a:spcBef>
                <a:spcPct val="0"/>
              </a:spcBef>
              <a:spcAft>
                <a:spcPct val="0"/>
              </a:spcAft>
              <a:buClrTx/>
              <a:buSzTx/>
              <a:buFontTx/>
              <a:buNone/>
              <a:tabLst/>
            </a:pPr>
            <a:r>
              <a:rPr lang="en-US" sz="4400" dirty="0" smtClean="0">
                <a:ea typeface="Times New Roman" pitchFamily="18" charset="0"/>
              </a:rPr>
              <a:t>  </a:t>
            </a:r>
            <a:endParaRPr kumimoji="0" lang="en-US" sz="4400" b="0" i="0" u="none" strike="noStrike" cap="none" normalizeH="0" baseline="0" dirty="0" smtClean="0">
              <a:ln>
                <a:noFill/>
              </a:ln>
              <a:solidFill>
                <a:schemeClr val="tx1"/>
              </a:solidFill>
              <a:effectLst/>
              <a:ea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4100" dirty="0" smtClean="0">
              <a:ea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4100" b="0" i="0" u="none" strike="noStrike" cap="none" normalizeH="0" baseline="0" dirty="0" smtClean="0">
              <a:ln>
                <a:noFill/>
              </a:ln>
              <a:solidFill>
                <a:schemeClr val="tx1"/>
              </a:solidFill>
              <a:effectLst/>
              <a:ea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4100" b="0" i="0" u="none" strike="noStrike" cap="none" normalizeH="0" baseline="0" dirty="0" smtClean="0">
              <a:ln>
                <a:noFill/>
              </a:ln>
              <a:solidFill>
                <a:schemeClr val="tx1"/>
              </a:solidFill>
              <a:effectLst/>
              <a:ea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4100" b="0" i="0" u="none" strike="noStrike" cap="none" normalizeH="0" baseline="0" dirty="0" smtClean="0">
                <a:ln>
                  <a:noFill/>
                </a:ln>
                <a:solidFill>
                  <a:schemeClr val="tx1"/>
                </a:solidFill>
                <a:effectLst/>
                <a:ea typeface="Times New Roman" pitchFamily="18" charset="0"/>
              </a:rPr>
              <a:t> </a:t>
            </a:r>
            <a:endParaRPr kumimoji="0" lang="en-US" sz="4100" b="0" i="0" u="none" strike="noStrike" cap="none" normalizeH="0" baseline="0" dirty="0" smtClean="0">
              <a:ln>
                <a:noFill/>
              </a:ln>
              <a:solidFill>
                <a:schemeClr val="tx1"/>
              </a:solidFill>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534400" cy="4508927"/>
          </a:xfrm>
          <a:prstGeom prst="rect">
            <a:avLst/>
          </a:prstGeom>
        </p:spPr>
        <p:txBody>
          <a:bodyPr wrap="square">
            <a:spAutoFit/>
          </a:bodyPr>
          <a:lstStyle/>
          <a:p>
            <a:pPr lvl="0" algn="just" fontAlgn="base">
              <a:spcBef>
                <a:spcPct val="0"/>
              </a:spcBef>
              <a:spcAft>
                <a:spcPct val="0"/>
              </a:spcAft>
            </a:pPr>
            <a:r>
              <a:rPr lang="en-US" sz="4000" dirty="0" smtClean="0">
                <a:ea typeface="Times New Roman" pitchFamily="18" charset="0"/>
              </a:rPr>
              <a:t>persons did not </a:t>
            </a:r>
            <a:r>
              <a:rPr lang="en-US" sz="4100" dirty="0" smtClean="0">
                <a:ea typeface="Times New Roman" pitchFamily="18" charset="0"/>
              </a:rPr>
              <a:t>object to its application, the defect in the petition would be deemed cured. </a:t>
            </a:r>
          </a:p>
          <a:p>
            <a:pPr lvl="0" algn="just" fontAlgn="base">
              <a:spcBef>
                <a:spcPct val="0"/>
              </a:spcBef>
              <a:spcAft>
                <a:spcPct val="0"/>
              </a:spcAft>
            </a:pPr>
            <a:r>
              <a:rPr lang="en-US" sz="4100" dirty="0" smtClean="0">
                <a:ea typeface="Times New Roman" pitchFamily="18" charset="0"/>
              </a:rPr>
              <a:t>The filing of the petition may be considered as having been ratified by the interested parties. </a:t>
            </a:r>
            <a:r>
              <a:rPr lang="en-US" sz="4100" i="1" dirty="0" smtClean="0">
                <a:ea typeface="Times New Roman" pitchFamily="18" charset="0"/>
              </a:rPr>
              <a:t>(</a:t>
            </a:r>
            <a:r>
              <a:rPr lang="en-US" sz="4100" i="1" dirty="0" err="1" smtClean="0">
                <a:ea typeface="Times New Roman" pitchFamily="18" charset="0"/>
              </a:rPr>
              <a:t>Eusebio</a:t>
            </a:r>
            <a:r>
              <a:rPr lang="en-US" sz="4100" i="1" dirty="0" smtClean="0">
                <a:ea typeface="Times New Roman" pitchFamily="18" charset="0"/>
              </a:rPr>
              <a:t> vs. </a:t>
            </a:r>
            <a:r>
              <a:rPr lang="en-US" sz="4100" i="1" dirty="0" err="1" smtClean="0">
                <a:ea typeface="Times New Roman" pitchFamily="18" charset="0"/>
              </a:rPr>
              <a:t>Valmores</a:t>
            </a:r>
            <a:r>
              <a:rPr lang="en-US" sz="4100" i="1" dirty="0" smtClean="0">
                <a:ea typeface="Times New Roman" pitchFamily="18" charset="0"/>
              </a:rPr>
              <a:t> 97 PHIL 163)</a:t>
            </a:r>
            <a:endParaRPr lang="en-US" sz="41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228600"/>
            <a:ext cx="8534400" cy="4154984"/>
          </a:xfrm>
          <a:prstGeom prst="rect">
            <a:avLst/>
          </a:prstGeom>
        </p:spPr>
        <p:txBody>
          <a:bodyPr wrap="square">
            <a:spAutoFit/>
          </a:bodyPr>
          <a:lstStyle/>
          <a:p>
            <a:endParaRPr lang="en-US" sz="4400" dirty="0" smtClean="0">
              <a:latin typeface="Corbel" pitchFamily="34" charset="0"/>
            </a:endParaRPr>
          </a:p>
          <a:p>
            <a:endParaRPr lang="en-US" sz="4400" dirty="0" smtClean="0">
              <a:latin typeface="Corbel" pitchFamily="34" charset="0"/>
            </a:endParaRPr>
          </a:p>
          <a:p>
            <a:r>
              <a:rPr lang="en-US" sz="4400" dirty="0" smtClean="0">
                <a:latin typeface="Corbel" pitchFamily="34" charset="0"/>
              </a:rPr>
              <a:t>Petition for Opposition may at the same time be filed for Letters of Administration with the will annexed.</a:t>
            </a:r>
            <a:endParaRPr lang="en-US" sz="4400" dirty="0">
              <a:latin typeface="Corbe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09600"/>
            <a:ext cx="7620000" cy="3970318"/>
          </a:xfrm>
          <a:prstGeom prst="rect">
            <a:avLst/>
          </a:prstGeom>
        </p:spPr>
        <p:txBody>
          <a:bodyPr wrap="square">
            <a:spAutoFit/>
          </a:bodyPr>
          <a:lstStyle/>
          <a:p>
            <a:pPr algn="ctr"/>
            <a:r>
              <a:rPr lang="en-US" sz="3600" b="1" dirty="0" smtClean="0">
                <a:solidFill>
                  <a:srgbClr val="FF0000"/>
                </a:solidFill>
                <a:latin typeface="Corbel" pitchFamily="34" charset="0"/>
              </a:rPr>
              <a:t>Reasons for filing a Petition for Letters Of Administration</a:t>
            </a:r>
            <a:r>
              <a:rPr lang="en-US" sz="3600" dirty="0" smtClean="0">
                <a:solidFill>
                  <a:srgbClr val="FF0000"/>
                </a:solidFill>
                <a:latin typeface="Corbel" pitchFamily="34" charset="0"/>
              </a:rPr>
              <a:t>:</a:t>
            </a:r>
          </a:p>
          <a:p>
            <a:pPr algn="ctr"/>
            <a:endParaRPr lang="en-US" sz="3600" dirty="0" smtClean="0">
              <a:solidFill>
                <a:srgbClr val="FF0000"/>
              </a:solidFill>
              <a:latin typeface="Corbel" pitchFamily="34" charset="0"/>
            </a:endParaRPr>
          </a:p>
          <a:p>
            <a:pPr marL="342900" indent="-342900">
              <a:buAutoNum type="arabicPeriod"/>
            </a:pPr>
            <a:r>
              <a:rPr lang="en-US" sz="3600" dirty="0" smtClean="0">
                <a:latin typeface="Corbel" pitchFamily="34" charset="0"/>
              </a:rPr>
              <a:t>When no executor named in the will</a:t>
            </a:r>
          </a:p>
          <a:p>
            <a:pPr marL="342900" indent="-342900">
              <a:buAutoNum type="arabicPeriod"/>
            </a:pPr>
            <a:r>
              <a:rPr lang="en-US" sz="3600" dirty="0" smtClean="0">
                <a:latin typeface="Corbel" pitchFamily="34" charset="0"/>
              </a:rPr>
              <a:t>The executor/s are incompetent</a:t>
            </a:r>
          </a:p>
          <a:p>
            <a:pPr marL="342900" indent="-342900">
              <a:buAutoNum type="arabicPeriod"/>
            </a:pPr>
            <a:r>
              <a:rPr lang="en-US" sz="3600" dirty="0" smtClean="0">
                <a:latin typeface="Corbel" pitchFamily="34" charset="0"/>
              </a:rPr>
              <a:t>Refuse the trust or fail to give a bond</a:t>
            </a:r>
          </a:p>
          <a:p>
            <a:pPr marL="342900" indent="-342900">
              <a:buAutoNum type="arabicPeriod"/>
            </a:pPr>
            <a:r>
              <a:rPr lang="en-US" sz="3600" dirty="0" smtClean="0">
                <a:latin typeface="Corbel" pitchFamily="34" charset="0"/>
              </a:rPr>
              <a:t> A person dies intestate</a:t>
            </a:r>
            <a:endParaRPr lang="en-US" sz="3600" dirty="0">
              <a:latin typeface="Corbe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0" y="0"/>
            <a:ext cx="8677375" cy="63709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 pos="714375" algn="l"/>
              </a:tabLst>
            </a:pPr>
            <a:r>
              <a:rPr kumimoji="0" lang="en-US" sz="4400" b="1" i="0" u="none" strike="noStrike" cap="none" normalizeH="0" baseline="0" dirty="0" smtClean="0">
                <a:ln>
                  <a:noFill/>
                </a:ln>
                <a:solidFill>
                  <a:schemeClr val="tx1"/>
                </a:solidFill>
                <a:effectLst/>
                <a:latin typeface="Corbel" pitchFamily="34" charset="0"/>
                <a:ea typeface="Times New Roman" pitchFamily="18" charset="0"/>
              </a:rPr>
              <a:t>	(Sec.</a:t>
            </a:r>
            <a:r>
              <a:rPr kumimoji="0" lang="en-US" sz="4400" b="1" i="0" u="none" strike="noStrike" cap="none" normalizeH="0" dirty="0" smtClean="0">
                <a:ln>
                  <a:noFill/>
                </a:ln>
                <a:solidFill>
                  <a:schemeClr val="tx1"/>
                </a:solidFill>
                <a:effectLst/>
                <a:latin typeface="Corbel" pitchFamily="34" charset="0"/>
                <a:ea typeface="Times New Roman" pitchFamily="18" charset="0"/>
              </a:rPr>
              <a:t> 2, Rule 79)</a:t>
            </a:r>
          </a:p>
          <a:p>
            <a:pPr marL="0" marR="0" lvl="0" indent="0" algn="ctr" defTabSz="914400" rtl="0" eaLnBrk="1" fontAlgn="base" latinLnBrk="0" hangingPunct="1">
              <a:lnSpc>
                <a:spcPct val="100000"/>
              </a:lnSpc>
              <a:spcBef>
                <a:spcPct val="0"/>
              </a:spcBef>
              <a:spcAft>
                <a:spcPct val="0"/>
              </a:spcAft>
              <a:buClrTx/>
              <a:buSzTx/>
              <a:buFontTx/>
              <a:buNone/>
              <a:tabLst>
                <a:tab pos="457200" algn="l"/>
                <a:tab pos="714375" algn="l"/>
              </a:tabLst>
            </a:pPr>
            <a:r>
              <a:rPr kumimoji="0" lang="en-US" sz="4400" b="1" i="0" u="none" strike="noStrike" cap="none" normalizeH="0" baseline="0" dirty="0" smtClean="0">
                <a:ln>
                  <a:noFill/>
                </a:ln>
                <a:solidFill>
                  <a:srgbClr val="FF0000"/>
                </a:solidFill>
                <a:effectLst/>
                <a:latin typeface="Corbel" pitchFamily="34" charset="0"/>
                <a:ea typeface="Times New Roman" pitchFamily="18" charset="0"/>
              </a:rPr>
              <a:t>      </a:t>
            </a:r>
            <a:r>
              <a:rPr kumimoji="0" lang="en-US" sz="3200" b="1" i="0" u="none" strike="noStrike" cap="none" normalizeH="0" baseline="0" dirty="0" smtClean="0">
                <a:ln>
                  <a:noFill/>
                </a:ln>
                <a:solidFill>
                  <a:srgbClr val="FF0000"/>
                </a:solidFill>
                <a:effectLst/>
                <a:latin typeface="Corbel" pitchFamily="34" charset="0"/>
                <a:ea typeface="Times New Roman" pitchFamily="18" charset="0"/>
              </a:rPr>
              <a:t>Contents of a petition for letters </a:t>
            </a:r>
          </a:p>
          <a:p>
            <a:pPr marL="0" marR="0" lvl="0" indent="0" algn="ctr" defTabSz="914400" rtl="0" eaLnBrk="1" fontAlgn="base" latinLnBrk="0" hangingPunct="1">
              <a:lnSpc>
                <a:spcPct val="100000"/>
              </a:lnSpc>
              <a:spcBef>
                <a:spcPct val="0"/>
              </a:spcBef>
              <a:spcAft>
                <a:spcPct val="0"/>
              </a:spcAft>
              <a:buClrTx/>
              <a:buSzTx/>
              <a:buFontTx/>
              <a:buNone/>
              <a:tabLst>
                <a:tab pos="457200" algn="l"/>
                <a:tab pos="714375" algn="l"/>
              </a:tabLst>
            </a:pPr>
            <a:r>
              <a:rPr lang="en-US" sz="3200" b="1" dirty="0" smtClean="0">
                <a:solidFill>
                  <a:srgbClr val="FF0000"/>
                </a:solidFill>
                <a:latin typeface="Corbel" pitchFamily="34" charset="0"/>
                <a:ea typeface="Times New Roman" pitchFamily="18" charset="0"/>
              </a:rPr>
              <a:t>	</a:t>
            </a:r>
            <a:r>
              <a:rPr kumimoji="0" lang="en-US" sz="3200" b="1" i="0" u="none" strike="noStrike" cap="none" normalizeH="0" baseline="0" dirty="0" smtClean="0">
                <a:ln>
                  <a:noFill/>
                </a:ln>
                <a:solidFill>
                  <a:srgbClr val="FF0000"/>
                </a:solidFill>
                <a:effectLst/>
                <a:latin typeface="Corbel" pitchFamily="34" charset="0"/>
                <a:ea typeface="Times New Roman" pitchFamily="18" charset="0"/>
              </a:rPr>
              <a:t>of administration</a:t>
            </a:r>
            <a:r>
              <a:rPr kumimoji="0" lang="en-US" sz="3200" b="0" i="0" u="none" strike="noStrike" cap="none" normalizeH="0" baseline="0" dirty="0" smtClean="0">
                <a:ln>
                  <a:noFill/>
                </a:ln>
                <a:solidFill>
                  <a:srgbClr val="FF0000"/>
                </a:solidFill>
                <a:effectLst/>
                <a:latin typeface="Corbel" pitchFamily="34" charset="0"/>
                <a:ea typeface="Times New Roman" pitchFamily="18" charset="0"/>
              </a:rPr>
              <a:t>: </a:t>
            </a:r>
            <a:endParaRPr kumimoji="0" lang="en-US" sz="3200" b="0" i="0" u="none" strike="noStrike" cap="none" normalizeH="0" baseline="0" dirty="0" smtClean="0">
              <a:ln>
                <a:noFill/>
              </a:ln>
              <a:solidFill>
                <a:srgbClr val="FF0000"/>
              </a:solidFill>
              <a:effectLst/>
              <a:latin typeface="Corbe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 pos="714375" algn="l"/>
              </a:tabLst>
            </a:pPr>
            <a:r>
              <a:rPr lang="en-US" sz="3200" dirty="0" smtClean="0">
                <a:latin typeface="Corbel" pitchFamily="34" charset="0"/>
                <a:ea typeface="Times New Roman" pitchFamily="18" charset="0"/>
              </a:rPr>
              <a:t>  	 1.	 J</a:t>
            </a:r>
            <a:r>
              <a:rPr kumimoji="0" lang="en-US" sz="3200" b="0" i="0" u="none" strike="noStrike" cap="none" normalizeH="0" baseline="0" dirty="0" smtClean="0">
                <a:ln>
                  <a:noFill/>
                </a:ln>
                <a:solidFill>
                  <a:schemeClr val="tx1"/>
                </a:solidFill>
                <a:effectLst/>
                <a:latin typeface="Corbel" pitchFamily="34" charset="0"/>
                <a:ea typeface="Times New Roman" pitchFamily="18" charset="0"/>
              </a:rPr>
              <a:t>urisdictional facts;  </a:t>
            </a:r>
            <a:endParaRPr kumimoji="0" lang="en-US" sz="3200" b="0" i="0" u="none" strike="noStrike" cap="none" normalizeH="0" baseline="0" dirty="0" smtClean="0">
              <a:ln>
                <a:noFill/>
              </a:ln>
              <a:solidFill>
                <a:schemeClr val="tx1"/>
              </a:solidFill>
              <a:effectLst/>
              <a:latin typeface="Corbe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 pos="714375" algn="l"/>
              </a:tabLst>
            </a:pPr>
            <a:r>
              <a:rPr kumimoji="0" lang="en-US" sz="3200" b="0" i="0" u="none" strike="noStrike" cap="none" normalizeH="0" baseline="0" dirty="0" smtClean="0">
                <a:ln>
                  <a:noFill/>
                </a:ln>
                <a:solidFill>
                  <a:schemeClr val="tx1"/>
                </a:solidFill>
                <a:effectLst/>
                <a:latin typeface="Corbel" pitchFamily="34" charset="0"/>
                <a:ea typeface="Times New Roman" pitchFamily="18" charset="0"/>
              </a:rPr>
              <a:t>	</a:t>
            </a:r>
            <a:r>
              <a:rPr lang="en-US" sz="3200" dirty="0" smtClean="0">
                <a:latin typeface="Corbel" pitchFamily="34" charset="0"/>
                <a:ea typeface="Times New Roman" pitchFamily="18" charset="0"/>
              </a:rPr>
              <a:t> </a:t>
            </a:r>
            <a:r>
              <a:rPr kumimoji="0" lang="en-US" sz="3200" b="0" i="0" u="none" strike="noStrike" cap="none" normalizeH="0" baseline="0" dirty="0" smtClean="0">
                <a:ln>
                  <a:noFill/>
                </a:ln>
                <a:solidFill>
                  <a:schemeClr val="tx1"/>
                </a:solidFill>
                <a:effectLst/>
                <a:latin typeface="Corbel" pitchFamily="34" charset="0"/>
                <a:ea typeface="Times New Roman" pitchFamily="18" charset="0"/>
              </a:rPr>
              <a:t>2.Name, age, residence of heirs</a:t>
            </a:r>
          </a:p>
          <a:p>
            <a:pPr marL="0" marR="0" lvl="0" indent="0" algn="just" defTabSz="914400" rtl="0" eaLnBrk="0" fontAlgn="base" latinLnBrk="0" hangingPunct="0">
              <a:lnSpc>
                <a:spcPct val="100000"/>
              </a:lnSpc>
              <a:spcBef>
                <a:spcPct val="0"/>
              </a:spcBef>
              <a:spcAft>
                <a:spcPct val="0"/>
              </a:spcAft>
              <a:buClrTx/>
              <a:buSzTx/>
              <a:tabLst>
                <a:tab pos="457200" algn="l"/>
                <a:tab pos="714375" algn="l"/>
              </a:tabLst>
            </a:pPr>
            <a:r>
              <a:rPr kumimoji="0" lang="en-US" sz="3200" b="0" i="0" u="none" strike="noStrike" cap="none" normalizeH="0" baseline="0" dirty="0" smtClean="0">
                <a:ln>
                  <a:noFill/>
                </a:ln>
                <a:solidFill>
                  <a:schemeClr val="tx1"/>
                </a:solidFill>
                <a:effectLst/>
                <a:latin typeface="Corbel" pitchFamily="34" charset="0"/>
                <a:ea typeface="Times New Roman" pitchFamily="18" charset="0"/>
              </a:rPr>
              <a:t> 			and creditors;</a:t>
            </a:r>
            <a:endParaRPr kumimoji="0" lang="en-US" sz="3200" b="0" i="0" u="none" strike="noStrike" cap="none" normalizeH="0" baseline="0" dirty="0" smtClean="0">
              <a:ln>
                <a:noFill/>
              </a:ln>
              <a:solidFill>
                <a:schemeClr val="tx1"/>
              </a:solidFill>
              <a:effectLst/>
              <a:latin typeface="Corbe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 pos="714375" algn="l"/>
              </a:tabLst>
            </a:pPr>
            <a:r>
              <a:rPr kumimoji="0" lang="en-US" sz="3200" b="0" i="0" u="none" strike="noStrike" cap="none" normalizeH="0" baseline="0" dirty="0" smtClean="0">
                <a:ln>
                  <a:noFill/>
                </a:ln>
                <a:solidFill>
                  <a:schemeClr val="tx1"/>
                </a:solidFill>
                <a:effectLst/>
                <a:latin typeface="Corbel" pitchFamily="34" charset="0"/>
                <a:ea typeface="Times New Roman" pitchFamily="18" charset="0"/>
              </a:rPr>
              <a:t>	3.	 Probable value and character</a:t>
            </a:r>
          </a:p>
          <a:p>
            <a:pPr marL="0" marR="0" lvl="0" indent="0" algn="just" defTabSz="914400" rtl="0" eaLnBrk="0" fontAlgn="base" latinLnBrk="0" hangingPunct="0">
              <a:lnSpc>
                <a:spcPct val="100000"/>
              </a:lnSpc>
              <a:spcBef>
                <a:spcPct val="0"/>
              </a:spcBef>
              <a:spcAft>
                <a:spcPct val="0"/>
              </a:spcAft>
              <a:buClrTx/>
              <a:buSzTx/>
              <a:tabLst>
                <a:tab pos="457200" algn="l"/>
                <a:tab pos="714375" algn="l"/>
              </a:tabLst>
            </a:pPr>
            <a:r>
              <a:rPr kumimoji="0" lang="en-US" sz="3200" b="0" i="0" u="none" strike="noStrike" cap="none" normalizeH="0" baseline="0" dirty="0" smtClean="0">
                <a:ln>
                  <a:noFill/>
                </a:ln>
                <a:solidFill>
                  <a:schemeClr val="tx1"/>
                </a:solidFill>
                <a:effectLst/>
                <a:latin typeface="Corbel" pitchFamily="34" charset="0"/>
                <a:ea typeface="Times New Roman" pitchFamily="18" charset="0"/>
              </a:rPr>
              <a:t> 			of the estate; and</a:t>
            </a:r>
            <a:endParaRPr kumimoji="0" lang="en-US" sz="3200" b="0" i="0" u="none" strike="noStrike" cap="none" normalizeH="0" baseline="0" dirty="0" smtClean="0">
              <a:ln>
                <a:noFill/>
              </a:ln>
              <a:solidFill>
                <a:schemeClr val="tx1"/>
              </a:solidFill>
              <a:effectLst/>
              <a:latin typeface="Corbe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 pos="714375" algn="l"/>
              </a:tabLst>
            </a:pPr>
            <a:r>
              <a:rPr kumimoji="0" lang="en-US" sz="3200" b="0" i="0" u="none" strike="noStrike" cap="none" normalizeH="0" baseline="0" dirty="0" smtClean="0">
                <a:ln>
                  <a:noFill/>
                </a:ln>
                <a:solidFill>
                  <a:schemeClr val="tx1"/>
                </a:solidFill>
                <a:effectLst/>
                <a:latin typeface="Corbel" pitchFamily="34" charset="0"/>
                <a:ea typeface="Times New Roman" pitchFamily="18" charset="0"/>
              </a:rPr>
              <a:t>	4. Name of the person for whom</a:t>
            </a:r>
          </a:p>
          <a:p>
            <a:pPr marL="0" marR="0" lvl="0" indent="0" algn="just" defTabSz="914400" rtl="0" eaLnBrk="0" fontAlgn="base" latinLnBrk="0" hangingPunct="0">
              <a:lnSpc>
                <a:spcPct val="100000"/>
              </a:lnSpc>
              <a:spcBef>
                <a:spcPct val="0"/>
              </a:spcBef>
              <a:spcAft>
                <a:spcPct val="0"/>
              </a:spcAft>
              <a:buClrTx/>
              <a:buSzTx/>
              <a:tabLst>
                <a:tab pos="457200" algn="l"/>
                <a:tab pos="714375" algn="l"/>
              </a:tabLst>
            </a:pPr>
            <a:r>
              <a:rPr kumimoji="0" lang="en-US" sz="3200" b="0" i="0" u="none" strike="noStrike" cap="none" normalizeH="0" baseline="0" dirty="0" smtClean="0">
                <a:ln>
                  <a:noFill/>
                </a:ln>
                <a:solidFill>
                  <a:schemeClr val="tx1"/>
                </a:solidFill>
                <a:effectLst/>
                <a:latin typeface="Corbel" pitchFamily="34" charset="0"/>
                <a:ea typeface="Times New Roman" pitchFamily="18" charset="0"/>
              </a:rPr>
              <a:t> 			letters is prayed   for.</a:t>
            </a:r>
          </a:p>
          <a:p>
            <a:pPr marL="0" marR="0" lvl="0" indent="0" algn="just" defTabSz="914400" rtl="0" eaLnBrk="0" fontAlgn="base" latinLnBrk="0" hangingPunct="0">
              <a:lnSpc>
                <a:spcPct val="100000"/>
              </a:lnSpc>
              <a:spcBef>
                <a:spcPct val="0"/>
              </a:spcBef>
              <a:spcAft>
                <a:spcPct val="0"/>
              </a:spcAft>
              <a:buClrTx/>
              <a:buSzTx/>
              <a:tabLst>
                <a:tab pos="457200" algn="l"/>
                <a:tab pos="714375" algn="l"/>
              </a:tabLst>
            </a:pPr>
            <a:r>
              <a:rPr lang="en-US" sz="3200" dirty="0" smtClean="0">
                <a:latin typeface="Corbel" pitchFamily="34" charset="0"/>
              </a:rPr>
              <a:t>	5. If the will has not been delivered to the court</a:t>
            </a:r>
          </a:p>
          <a:p>
            <a:pPr marL="0" marR="0" lvl="0" indent="0" algn="just" defTabSz="914400" rtl="0" eaLnBrk="0" fontAlgn="base" latinLnBrk="0" hangingPunct="0">
              <a:lnSpc>
                <a:spcPct val="100000"/>
              </a:lnSpc>
              <a:spcBef>
                <a:spcPct val="0"/>
              </a:spcBef>
              <a:spcAft>
                <a:spcPct val="0"/>
              </a:spcAft>
              <a:buClrTx/>
              <a:buSzTx/>
              <a:tabLst>
                <a:tab pos="457200" algn="l"/>
                <a:tab pos="714375" algn="l"/>
              </a:tabLst>
            </a:pPr>
            <a:r>
              <a:rPr lang="en-US" sz="3200" dirty="0" smtClean="0">
                <a:latin typeface="Corbel" pitchFamily="34" charset="0"/>
              </a:rPr>
              <a:t>			the name of the person having custody of it</a:t>
            </a:r>
            <a:r>
              <a:rPr lang="en-US" sz="2800" dirty="0" smtClean="0">
                <a:latin typeface="Corbel" pitchFamily="34" charset="0"/>
              </a:rPr>
              <a:t>.</a:t>
            </a:r>
            <a:endParaRPr kumimoji="0" lang="en-US" sz="2800" b="0" i="0" u="none" strike="noStrike" cap="none" normalizeH="0" baseline="0" dirty="0" smtClean="0">
              <a:ln>
                <a:noFill/>
              </a:ln>
              <a:solidFill>
                <a:schemeClr val="tx1"/>
              </a:solidFill>
              <a:effectLst/>
              <a:latin typeface="Corbe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0" y="0"/>
            <a:ext cx="8060220" cy="47705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1" algn="just" fontAlgn="base">
              <a:spcBef>
                <a:spcPct val="0"/>
              </a:spcBef>
              <a:spcAft>
                <a:spcPct val="0"/>
              </a:spcAft>
            </a:pPr>
            <a:endParaRPr kumimoji="0" lang="en-US" sz="4400" b="0" i="0" u="none" strike="noStrike" cap="none" normalizeH="0" baseline="0" dirty="0" smtClean="0">
              <a:ln>
                <a:noFill/>
              </a:ln>
              <a:solidFill>
                <a:schemeClr val="tx1"/>
              </a:solidFill>
              <a:effectLst/>
              <a:latin typeface="Corbel" pitchFamily="34" charset="0"/>
              <a:ea typeface="Times New Roman" pitchFamily="18" charset="0"/>
            </a:endParaRPr>
          </a:p>
          <a:p>
            <a:pPr lvl="1" algn="just" fontAlgn="base">
              <a:spcBef>
                <a:spcPct val="0"/>
              </a:spcBef>
              <a:spcAft>
                <a:spcPct val="0"/>
              </a:spcAft>
            </a:pPr>
            <a:endParaRPr lang="en-US" sz="4400" dirty="0" smtClean="0">
              <a:latin typeface="Corbel" pitchFamily="34" charset="0"/>
              <a:ea typeface="Times New Roman" pitchFamily="18" charset="0"/>
            </a:endParaRPr>
          </a:p>
          <a:p>
            <a:pPr lvl="1" algn="just" fontAlgn="base">
              <a:spcBef>
                <a:spcPct val="0"/>
              </a:spcBef>
              <a:spcAft>
                <a:spcPct val="0"/>
              </a:spcAft>
            </a:pPr>
            <a:r>
              <a:rPr kumimoji="0" lang="en-US" sz="4400" b="0" i="0" u="none" strike="noStrike" cap="none" normalizeH="0" baseline="0" dirty="0" smtClean="0">
                <a:ln>
                  <a:noFill/>
                </a:ln>
                <a:solidFill>
                  <a:schemeClr val="tx1"/>
                </a:solidFill>
                <a:effectLst/>
                <a:latin typeface="Corbel" pitchFamily="34" charset="0"/>
                <a:ea typeface="Times New Roman" pitchFamily="18" charset="0"/>
              </a:rPr>
              <a:t>	</a:t>
            </a:r>
            <a:r>
              <a:rPr kumimoji="0" lang="en-US" sz="5400" b="0" i="0" u="none" strike="noStrike" cap="none" normalizeH="0" baseline="0" dirty="0" smtClean="0">
                <a:ln>
                  <a:noFill/>
                </a:ln>
                <a:solidFill>
                  <a:schemeClr val="tx1"/>
                </a:solidFill>
                <a:effectLst/>
                <a:latin typeface="Corbel" pitchFamily="34" charset="0"/>
                <a:ea typeface="Times New Roman" pitchFamily="18" charset="0"/>
              </a:rPr>
              <a:t>No defect in the petition</a:t>
            </a:r>
          </a:p>
          <a:p>
            <a:pPr lvl="1" algn="just" fontAlgn="base">
              <a:spcBef>
                <a:spcPct val="0"/>
              </a:spcBef>
              <a:spcAft>
                <a:spcPct val="0"/>
              </a:spcAft>
            </a:pPr>
            <a:r>
              <a:rPr kumimoji="0" lang="en-US" sz="5400" b="0" i="0" u="none" strike="noStrike" cap="none" normalizeH="0" baseline="0" dirty="0" smtClean="0">
                <a:ln>
                  <a:noFill/>
                </a:ln>
                <a:solidFill>
                  <a:schemeClr val="tx1"/>
                </a:solidFill>
                <a:effectLst/>
                <a:latin typeface="Corbel" pitchFamily="34" charset="0"/>
                <a:ea typeface="Times New Roman" pitchFamily="18" charset="0"/>
              </a:rPr>
              <a:t>    shall render void the </a:t>
            </a:r>
          </a:p>
          <a:p>
            <a:pPr lvl="1" algn="just" fontAlgn="base">
              <a:spcBef>
                <a:spcPct val="0"/>
              </a:spcBef>
              <a:spcAft>
                <a:spcPct val="0"/>
              </a:spcAft>
            </a:pPr>
            <a:r>
              <a:rPr kumimoji="0" lang="en-US" sz="5400" b="0" i="0" u="none" strike="noStrike" cap="none" normalizeH="0" baseline="0" dirty="0" smtClean="0">
                <a:ln>
                  <a:noFill/>
                </a:ln>
                <a:solidFill>
                  <a:schemeClr val="tx1"/>
                </a:solidFill>
                <a:effectLst/>
                <a:latin typeface="Corbel" pitchFamily="34" charset="0"/>
                <a:ea typeface="Times New Roman" pitchFamily="18" charset="0"/>
              </a:rPr>
              <a:t>    Issuance of the letters</a:t>
            </a:r>
          </a:p>
          <a:p>
            <a:pPr lvl="1" algn="just" fontAlgn="base">
              <a:spcBef>
                <a:spcPct val="0"/>
              </a:spcBef>
              <a:spcAft>
                <a:spcPct val="0"/>
              </a:spcAft>
            </a:pPr>
            <a:r>
              <a:rPr kumimoji="0" lang="en-US" sz="5400" b="0" i="0" u="none" strike="noStrike" cap="none" normalizeH="0" baseline="0" dirty="0" smtClean="0">
                <a:ln>
                  <a:noFill/>
                </a:ln>
                <a:solidFill>
                  <a:schemeClr val="tx1"/>
                </a:solidFill>
                <a:effectLst/>
                <a:latin typeface="Corbel" pitchFamily="34" charset="0"/>
                <a:ea typeface="Times New Roman" pitchFamily="18" charset="0"/>
              </a:rPr>
              <a:t>    of administration</a:t>
            </a:r>
            <a:r>
              <a:rPr kumimoji="0" lang="en-US" sz="4400" b="0" i="0" u="none" strike="noStrike" cap="none" normalizeH="0" baseline="0" dirty="0" smtClean="0">
                <a:ln>
                  <a:noFill/>
                </a:ln>
                <a:solidFill>
                  <a:schemeClr val="tx1"/>
                </a:solidFill>
                <a:effectLst/>
                <a:latin typeface="Corbel" pitchFamily="34" charset="0"/>
                <a:ea typeface="Times New Roman" pitchFamily="18" charset="0"/>
              </a:rPr>
              <a:t>.</a:t>
            </a:r>
            <a:endParaRPr kumimoji="0" lang="en-US" sz="4400" b="0" i="0" u="none" strike="noStrike" cap="none" normalizeH="0" baseline="0" dirty="0" smtClean="0">
              <a:ln>
                <a:noFill/>
              </a:ln>
              <a:solidFill>
                <a:schemeClr val="tx1"/>
              </a:solidFill>
              <a:effectLst/>
              <a:latin typeface="Corbe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1286</TotalTime>
  <Words>536</Words>
  <Application>Microsoft Office PowerPoint</Application>
  <PresentationFormat>On-screen Show (4:3)</PresentationFormat>
  <Paragraphs>110</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Metro</vt:lpstr>
      <vt:lpstr>        RULE 79</vt:lpstr>
      <vt:lpstr>SECTION 1</vt:lpstr>
      <vt:lpstr>Slide 3</vt:lpstr>
      <vt:lpstr>Slide 4</vt:lpstr>
      <vt:lpstr>Slide 5</vt:lpstr>
      <vt:lpstr>Slide 6</vt:lpstr>
      <vt:lpstr>Slide 7</vt:lpstr>
      <vt:lpstr>Slide 8</vt:lpstr>
      <vt:lpstr>Slide 9</vt:lpstr>
      <vt:lpstr>Slide 10</vt:lpstr>
      <vt:lpstr>Slide 11</vt:lpstr>
      <vt:lpstr>Slide 12</vt:lpstr>
      <vt:lpstr>Slide 13</vt:lpstr>
      <vt:lpstr>Hearing on Petition</vt:lpstr>
      <vt:lpstr>Slide 15</vt:lpstr>
      <vt:lpstr>Slide 16</vt:lpstr>
      <vt:lpstr>Slide 17</vt:lpstr>
      <vt:lpstr>    Saguinsin vs. Lindayag </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Humanitarian Law as an Evolving Field of Law</dc:title>
  <dc:creator>pc ni oro</dc:creator>
  <cp:lastModifiedBy>pc ni oro</cp:lastModifiedBy>
  <cp:revision>175</cp:revision>
  <dcterms:created xsi:type="dcterms:W3CDTF">2014-11-22T12:42:35Z</dcterms:created>
  <dcterms:modified xsi:type="dcterms:W3CDTF">2016-01-06T06:17:56Z</dcterms:modified>
</cp:coreProperties>
</file>