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9" r:id="rId3"/>
    <p:sldId id="260" r:id="rId4"/>
    <p:sldId id="257" r:id="rId5"/>
    <p:sldId id="265" r:id="rId6"/>
    <p:sldId id="274" r:id="rId7"/>
    <p:sldId id="275" r:id="rId8"/>
    <p:sldId id="258" r:id="rId9"/>
    <p:sldId id="261" r:id="rId10"/>
    <p:sldId id="262" r:id="rId11"/>
    <p:sldId id="263" r:id="rId12"/>
    <p:sldId id="264" r:id="rId13"/>
    <p:sldId id="266" r:id="rId14"/>
    <p:sldId id="276" r:id="rId15"/>
    <p:sldId id="267" r:id="rId16"/>
    <p:sldId id="273" r:id="rId17"/>
    <p:sldId id="268" r:id="rId18"/>
    <p:sldId id="269" r:id="rId19"/>
    <p:sldId id="270" r:id="rId20"/>
    <p:sldId id="27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varScale="1">
        <p:scale>
          <a:sx n="69" d="100"/>
          <a:sy n="69" d="100"/>
        </p:scale>
        <p:origin x="-1404" y="-102"/>
      </p:cViewPr>
      <p:guideLst>
        <p:guide orient="horz" pos="2160"/>
        <p:guide pos="2880"/>
      </p:guideLst>
    </p:cSldViewPr>
  </p:slideViewPr>
  <p:outlineViewPr>
    <p:cViewPr>
      <p:scale>
        <a:sx n="33" d="100"/>
        <a:sy n="33" d="100"/>
      </p:scale>
      <p:origin x="0" y="13746"/>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14C52C7-FBAF-4371-81A5-53674BC2D9F1}" type="datetimeFigureOut">
              <a:rPr lang="en-US" smtClean="0"/>
              <a:pPr/>
              <a:t>1/8/2016</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AE2DFC4-F408-48D8-966D-2C65AC25E81D}"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4C52C7-FBAF-4371-81A5-53674BC2D9F1}" type="datetimeFigureOut">
              <a:rPr lang="en-US" smtClean="0"/>
              <a:pPr/>
              <a:t>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E2DFC4-F408-48D8-966D-2C65AC25E81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1AE2DFC4-F408-48D8-966D-2C65AC25E81D}"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4C52C7-FBAF-4371-81A5-53674BC2D9F1}" type="datetimeFigureOut">
              <a:rPr lang="en-US" smtClean="0"/>
              <a:pPr/>
              <a:t>1/8/2016</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14C52C7-FBAF-4371-81A5-53674BC2D9F1}" type="datetimeFigureOut">
              <a:rPr lang="en-US" smtClean="0"/>
              <a:pPr/>
              <a:t>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1AE2DFC4-F408-48D8-966D-2C65AC25E81D}"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A14C52C7-FBAF-4371-81A5-53674BC2D9F1}" type="datetimeFigureOut">
              <a:rPr lang="en-US" smtClean="0"/>
              <a:pPr/>
              <a:t>1/8/2016</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AE2DFC4-F408-48D8-966D-2C65AC25E81D}"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14C52C7-FBAF-4371-81A5-53674BC2D9F1}" type="datetimeFigureOut">
              <a:rPr lang="en-US" smtClean="0"/>
              <a:pPr/>
              <a:t>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E2DFC4-F408-48D8-966D-2C65AC25E81D}"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14C52C7-FBAF-4371-81A5-53674BC2D9F1}" type="datetimeFigureOut">
              <a:rPr lang="en-US" smtClean="0"/>
              <a:pPr/>
              <a:t>1/8/2016</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1AE2DFC4-F408-48D8-966D-2C65AC25E81D}"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14C52C7-FBAF-4371-81A5-53674BC2D9F1}" type="datetimeFigureOut">
              <a:rPr lang="en-US" smtClean="0"/>
              <a:pPr/>
              <a:t>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1AE2DFC4-F408-48D8-966D-2C65AC25E81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14C52C7-FBAF-4371-81A5-53674BC2D9F1}" type="datetimeFigureOut">
              <a:rPr lang="en-US" smtClean="0"/>
              <a:pPr/>
              <a:t>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1AE2DFC4-F408-48D8-966D-2C65AC25E81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1AE2DFC4-F408-48D8-966D-2C65AC25E81D}"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A14C52C7-FBAF-4371-81A5-53674BC2D9F1}" type="datetimeFigureOut">
              <a:rPr lang="en-US" smtClean="0"/>
              <a:pPr/>
              <a:t>1/8/2016</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1AE2DFC4-F408-48D8-966D-2C65AC25E81D}"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A14C52C7-FBAF-4371-81A5-53674BC2D9F1}" type="datetimeFigureOut">
              <a:rPr lang="en-US" smtClean="0"/>
              <a:pPr/>
              <a:t>1/8/2016</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14C52C7-FBAF-4371-81A5-53674BC2D9F1}" type="datetimeFigureOut">
              <a:rPr lang="en-US" smtClean="0"/>
              <a:pPr/>
              <a:t>1/8/2016</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AE2DFC4-F408-48D8-966D-2C65AC25E81D}"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Prepared by </a:t>
            </a:r>
            <a:r>
              <a:rPr lang="en-US" dirty="0" err="1" smtClean="0"/>
              <a:t>Decemar</a:t>
            </a:r>
            <a:r>
              <a:rPr lang="en-US" dirty="0" smtClean="0"/>
              <a:t> R Escalante</a:t>
            </a:r>
            <a:endParaRPr lang="en-US" dirty="0"/>
          </a:p>
        </p:txBody>
      </p:sp>
      <p:sp>
        <p:nvSpPr>
          <p:cNvPr id="2" name="Title 1"/>
          <p:cNvSpPr>
            <a:spLocks noGrp="1"/>
          </p:cNvSpPr>
          <p:nvPr>
            <p:ph type="ctrTitle"/>
          </p:nvPr>
        </p:nvSpPr>
        <p:spPr>
          <a:xfrm>
            <a:off x="685800" y="990601"/>
            <a:ext cx="7772400" cy="1981199"/>
          </a:xfrm>
        </p:spPr>
        <p:txBody>
          <a:bodyPr>
            <a:normAutofit fontScale="90000"/>
          </a:bodyPr>
          <a:lstStyle/>
          <a:p>
            <a:r>
              <a:rPr lang="en-US" b="1" cap="all" dirty="0"/>
              <a:t>Allowance or Disallowance of Will</a:t>
            </a: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normAutofit/>
          </a:bodyPr>
          <a:lstStyle/>
          <a:p>
            <a:r>
              <a:rPr lang="en-US" b="1" dirty="0"/>
              <a:t>Section 4. Heirs, devisees, legatees and executors to be notified by mail or personally</a:t>
            </a:r>
            <a:endParaRPr lang="en-US" dirty="0"/>
          </a:p>
        </p:txBody>
      </p:sp>
      <p:sp>
        <p:nvSpPr>
          <p:cNvPr id="3" name="Content Placeholder 2"/>
          <p:cNvSpPr>
            <a:spLocks noGrp="1"/>
          </p:cNvSpPr>
          <p:nvPr>
            <p:ph sz="quarter" idx="1"/>
          </p:nvPr>
        </p:nvSpPr>
        <p:spPr>
          <a:xfrm>
            <a:off x="457200" y="2286000"/>
            <a:ext cx="8229600" cy="3840163"/>
          </a:xfrm>
        </p:spPr>
        <p:txBody>
          <a:bodyPr/>
          <a:lstStyle/>
          <a:p>
            <a:r>
              <a:rPr lang="en-US" dirty="0"/>
              <a:t>By mail: 20 days before hearing</a:t>
            </a:r>
          </a:p>
          <a:p>
            <a:r>
              <a:rPr lang="en-US" dirty="0"/>
              <a:t>    Personal notice: 10 days before hearing</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Section 5. Proof of hearing. What is sufficient in absence of contest</a:t>
            </a:r>
            <a:endParaRPr lang="en-US" dirty="0"/>
          </a:p>
        </p:txBody>
      </p:sp>
      <p:sp>
        <p:nvSpPr>
          <p:cNvPr id="3" name="Content Placeholder 2"/>
          <p:cNvSpPr>
            <a:spLocks noGrp="1"/>
          </p:cNvSpPr>
          <p:nvPr>
            <p:ph sz="quarter" idx="1"/>
          </p:nvPr>
        </p:nvSpPr>
        <p:spPr>
          <a:xfrm>
            <a:off x="457200" y="1371600"/>
            <a:ext cx="8229600" cy="4754563"/>
          </a:xfrm>
        </p:spPr>
        <p:txBody>
          <a:bodyPr>
            <a:normAutofit fontScale="70000" lnSpcReduction="20000"/>
          </a:bodyPr>
          <a:lstStyle/>
          <a:p>
            <a:r>
              <a:rPr lang="en-US" sz="3400" dirty="0"/>
              <a:t>EVIDENCE in support of will:</a:t>
            </a:r>
          </a:p>
          <a:p>
            <a:r>
              <a:rPr lang="en-US" sz="3400" dirty="0"/>
              <a:t>1.   If not contested - court may grant allowance on the testimony of one of the subscribing witnesses and in a holographic will, the testimony of  one   witness who knows the handwriting and signature of the testator  shall testify and in the absence thereof, by an expert witness.</a:t>
            </a:r>
          </a:p>
          <a:p>
            <a:endParaRPr lang="en-US" sz="3400" dirty="0" smtClean="0"/>
          </a:p>
          <a:p>
            <a:r>
              <a:rPr lang="en-US" sz="3400" dirty="0" smtClean="0"/>
              <a:t>2</a:t>
            </a:r>
            <a:r>
              <a:rPr lang="en-US" sz="3400" dirty="0"/>
              <a:t>.   If contested – </a:t>
            </a:r>
          </a:p>
          <a:p>
            <a:r>
              <a:rPr lang="en-US" sz="3400" dirty="0" smtClean="0"/>
              <a:t>in </a:t>
            </a:r>
            <a:r>
              <a:rPr lang="en-US" sz="3400" dirty="0" err="1"/>
              <a:t>notarial</a:t>
            </a:r>
            <a:r>
              <a:rPr lang="en-US" sz="3400" dirty="0"/>
              <a:t> wills, </a:t>
            </a:r>
            <a:r>
              <a:rPr lang="en-US" sz="3400" dirty="0" smtClean="0"/>
              <a:t>all </a:t>
            </a:r>
            <a:r>
              <a:rPr lang="en-US" sz="3400" dirty="0"/>
              <a:t>subscribing witnesses and notary public must be </a:t>
            </a:r>
            <a:r>
              <a:rPr lang="en-US" sz="3400" dirty="0" smtClean="0"/>
              <a:t>presented.</a:t>
            </a:r>
            <a:endParaRPr lang="en-US" sz="3400" dirty="0"/>
          </a:p>
          <a:p>
            <a:endParaRPr lang="en-US" sz="3400" dirty="0" smtClean="0"/>
          </a:p>
          <a:p>
            <a:r>
              <a:rPr lang="en-US" sz="3400" dirty="0" smtClean="0"/>
              <a:t>in </a:t>
            </a:r>
            <a:r>
              <a:rPr lang="en-US" sz="3400" dirty="0"/>
              <a:t>holographic wills – 3 witnesses who knows the handwriting of testator. If none is available,  expert testimony may be resorted to.</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linds(horizontal)">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blinds(horizontal)">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Sec 6. Proof of lost of destroyed will</a:t>
            </a:r>
            <a:endParaRPr lang="en-US" dirty="0"/>
          </a:p>
        </p:txBody>
      </p:sp>
      <p:sp>
        <p:nvSpPr>
          <p:cNvPr id="3" name="Content Placeholder 2"/>
          <p:cNvSpPr>
            <a:spLocks noGrp="1"/>
          </p:cNvSpPr>
          <p:nvPr>
            <p:ph sz="quarter" idx="1"/>
          </p:nvPr>
        </p:nvSpPr>
        <p:spPr>
          <a:xfrm>
            <a:off x="457200" y="1219200"/>
            <a:ext cx="8229600" cy="5181600"/>
          </a:xfrm>
        </p:spPr>
        <p:txBody>
          <a:bodyPr/>
          <a:lstStyle/>
          <a:p>
            <a:r>
              <a:rPr lang="en-US" dirty="0" smtClean="0"/>
              <a:t>As a General Rule: No will shall be proved as a lost or destroyed will.</a:t>
            </a:r>
          </a:p>
          <a:p>
            <a:r>
              <a:rPr lang="en-US" dirty="0" smtClean="0"/>
              <a:t>Exemption:</a:t>
            </a:r>
          </a:p>
          <a:p>
            <a:pPr lvl="1"/>
            <a:r>
              <a:rPr lang="en-US" dirty="0" smtClean="0">
                <a:solidFill>
                  <a:schemeClr val="tx1"/>
                </a:solidFill>
              </a:rPr>
              <a:t>The will has been duly executed by the testator;</a:t>
            </a:r>
          </a:p>
          <a:p>
            <a:pPr lvl="1"/>
            <a:r>
              <a:rPr lang="en-US" dirty="0" smtClean="0">
                <a:solidFill>
                  <a:schemeClr val="tx1"/>
                </a:solidFill>
              </a:rPr>
              <a:t>The will was in existence when the testator died, or if it was not, that it has been fraudulently or accidentally destroyed in the lifetime of the testator without his knowledge; and</a:t>
            </a:r>
          </a:p>
          <a:p>
            <a:pPr lvl="1"/>
            <a:r>
              <a:rPr lang="en-US" dirty="0" smtClean="0">
                <a:solidFill>
                  <a:schemeClr val="tx1"/>
                </a:solidFill>
              </a:rPr>
              <a:t> The provisions of the will are clearly established by at least two credible witnesses.</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normAutofit/>
          </a:bodyPr>
          <a:lstStyle/>
          <a:p>
            <a:r>
              <a:rPr lang="en-US" dirty="0" smtClean="0"/>
              <a:t>Section 7 and 8. Proof when witnesses do not reside in province; or dead or insane or do not reside in the Philippines.</a:t>
            </a:r>
            <a:endParaRPr lang="en-US" dirty="0"/>
          </a:p>
        </p:txBody>
      </p:sp>
      <p:sp>
        <p:nvSpPr>
          <p:cNvPr id="3" name="Content Placeholder 2"/>
          <p:cNvSpPr>
            <a:spLocks noGrp="1"/>
          </p:cNvSpPr>
          <p:nvPr>
            <p:ph sz="quarter" idx="1"/>
          </p:nvPr>
        </p:nvSpPr>
        <p:spPr>
          <a:xfrm>
            <a:off x="457200" y="2438400"/>
            <a:ext cx="8229600" cy="3809999"/>
          </a:xfrm>
        </p:spPr>
        <p:txBody>
          <a:bodyPr>
            <a:normAutofit lnSpcReduction="10000"/>
          </a:bodyPr>
          <a:lstStyle/>
          <a:p>
            <a:r>
              <a:rPr lang="en-US" dirty="0" smtClean="0"/>
              <a:t>The Court may, on motion, authorize a photographic copy of the will to be made and to be presented to the witness on his examination.</a:t>
            </a:r>
          </a:p>
          <a:p>
            <a:r>
              <a:rPr lang="en-US" dirty="0" smtClean="0"/>
              <a:t>The Court may admit the testimony of other witnesses to prove the sanity of the testator; and the due execution of the will; and </a:t>
            </a:r>
          </a:p>
          <a:p>
            <a:r>
              <a:rPr lang="en-US" dirty="0" smtClean="0"/>
              <a:t>It may admit proof of the handwriting of the testator and of the subscribing witnesses, or any of them.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Weight of Testimonial Evidence</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 	A will may be allowed even if some witnesses do not remember having attested to it, if other evidence satisfactorily show due execution. The failure of the witness to identify his signature does not bar to probate.</a:t>
            </a:r>
          </a:p>
          <a:p>
            <a:endParaRPr lang="en-US" dirty="0" smtClean="0"/>
          </a:p>
          <a:p>
            <a:r>
              <a:rPr lang="en-US" dirty="0" smtClean="0"/>
              <a:t>The statement of a competent attorney charged with responsibility of seeing to the proper execution of the instrument is entitled to greater weight that the testimony of a person casually called to participate in the act.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US" sz="3600" dirty="0" smtClean="0"/>
              <a:t>Section 9. Ground for Disallowance of Will</a:t>
            </a:r>
            <a:endParaRPr lang="en-US" sz="3600" dirty="0"/>
          </a:p>
        </p:txBody>
      </p:sp>
      <p:sp>
        <p:nvSpPr>
          <p:cNvPr id="3" name="Content Placeholder 2"/>
          <p:cNvSpPr>
            <a:spLocks noGrp="1"/>
          </p:cNvSpPr>
          <p:nvPr>
            <p:ph sz="quarter" idx="1"/>
          </p:nvPr>
        </p:nvSpPr>
        <p:spPr>
          <a:xfrm>
            <a:off x="457200" y="1219200"/>
            <a:ext cx="8229600" cy="5334000"/>
          </a:xfrm>
        </p:spPr>
        <p:txBody>
          <a:bodyPr>
            <a:noAutofit/>
          </a:bodyPr>
          <a:lstStyle/>
          <a:p>
            <a:r>
              <a:rPr lang="en-US" sz="2600" dirty="0" smtClean="0"/>
              <a:t>If not executed and attested as required by law;</a:t>
            </a:r>
          </a:p>
          <a:p>
            <a:r>
              <a:rPr lang="en-US" sz="2600" dirty="0" smtClean="0"/>
              <a:t>If the testator was insane, or otherwise mentally incapable to make a will, at the time of its execution;</a:t>
            </a:r>
          </a:p>
          <a:p>
            <a:r>
              <a:rPr lang="en-US" sz="2600" dirty="0" smtClean="0"/>
              <a:t>If it was executed under duress, or the influence of fear, or threats;</a:t>
            </a:r>
          </a:p>
          <a:p>
            <a:r>
              <a:rPr lang="en-US" sz="2600" dirty="0" smtClean="0"/>
              <a:t>If it was procured by undue and improper pressure and influence, on the part of the beneficiary, or of some other person for his benefit; and </a:t>
            </a:r>
          </a:p>
          <a:p>
            <a:r>
              <a:rPr lang="en-US" sz="2600" dirty="0" smtClean="0"/>
              <a:t>If the signature of the testator was procured by fraud or trick, and he did not intend that the instrument should be his will at the time of fixing his signature thereof.</a:t>
            </a:r>
            <a:endParaRPr lang="en-U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US" sz="3600" dirty="0" smtClean="0"/>
              <a:t>Section 9. The only issues to be resolved are:</a:t>
            </a:r>
            <a:endParaRPr lang="en-US" sz="3600" dirty="0"/>
          </a:p>
        </p:txBody>
      </p:sp>
      <p:sp>
        <p:nvSpPr>
          <p:cNvPr id="3" name="Content Placeholder 2"/>
          <p:cNvSpPr>
            <a:spLocks noGrp="1"/>
          </p:cNvSpPr>
          <p:nvPr>
            <p:ph sz="quarter" idx="1"/>
          </p:nvPr>
        </p:nvSpPr>
        <p:spPr>
          <a:xfrm>
            <a:off x="457200" y="1219200"/>
            <a:ext cx="8229600" cy="5334000"/>
          </a:xfrm>
        </p:spPr>
        <p:txBody>
          <a:bodyPr>
            <a:noAutofit/>
          </a:bodyPr>
          <a:lstStyle/>
          <a:p>
            <a:pPr marL="514350" indent="-514350">
              <a:buAutoNum type="arabicPeriod"/>
            </a:pPr>
            <a:r>
              <a:rPr lang="en-US" sz="2800" dirty="0" smtClean="0"/>
              <a:t>Whether the instrument submitted is the decedent’s last will and testament:</a:t>
            </a:r>
          </a:p>
          <a:p>
            <a:pPr marL="514350" indent="-514350">
              <a:buAutoNum type="arabicPeriod"/>
            </a:pPr>
            <a:r>
              <a:rPr lang="en-US" sz="2800" dirty="0" smtClean="0"/>
              <a:t>Whether said will was executed in accordance with the formalities prescribed by law;</a:t>
            </a:r>
          </a:p>
          <a:p>
            <a:pPr marL="514350" indent="-514350">
              <a:buAutoNum type="arabicPeriod"/>
            </a:pPr>
            <a:r>
              <a:rPr lang="en-US" sz="2800" dirty="0" smtClean="0"/>
              <a:t>Whether the decedent had the necessary testamentary capacity at the time the will was executed: and</a:t>
            </a:r>
          </a:p>
          <a:p>
            <a:pPr marL="514350" indent="-514350">
              <a:buAutoNum type="arabicPeriod"/>
            </a:pPr>
            <a:r>
              <a:rPr lang="en-US" sz="2800" dirty="0" smtClean="0"/>
              <a:t>Whether the execution of the will and its signing were the voluntary acts of the decedent.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Section 10. Contestant to file ground of contest.</a:t>
            </a:r>
            <a:endParaRPr lang="en-US" dirty="0"/>
          </a:p>
        </p:txBody>
      </p:sp>
      <p:sp>
        <p:nvSpPr>
          <p:cNvPr id="3" name="Content Placeholder 2"/>
          <p:cNvSpPr>
            <a:spLocks noGrp="1"/>
          </p:cNvSpPr>
          <p:nvPr>
            <p:ph sz="quarter" idx="1"/>
          </p:nvPr>
        </p:nvSpPr>
        <p:spPr/>
        <p:txBody>
          <a:bodyPr/>
          <a:lstStyle/>
          <a:p>
            <a:r>
              <a:rPr lang="en-US" dirty="0" smtClean="0"/>
              <a:t>Must state in writing his grounds for opposing its allowance</a:t>
            </a:r>
          </a:p>
          <a:p>
            <a:r>
              <a:rPr lang="en-US" dirty="0" smtClean="0"/>
              <a:t>Serve a copy thereof on the petitioner and other parties interested in the estate.</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Section 11. Subscribing witnesses produced or accounted for where will contested</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All the subscribing witnesses, and the notary in case of wills executed, if present in the Philippines and not insane, must be produced and examined.</a:t>
            </a:r>
          </a:p>
          <a:p>
            <a:r>
              <a:rPr lang="en-US" dirty="0" smtClean="0"/>
              <a:t>If the witnesses are outside of the of the province where the will has been filed, their deposition must be taken.</a:t>
            </a:r>
          </a:p>
          <a:p>
            <a:r>
              <a:rPr lang="en-US" dirty="0" smtClean="0"/>
              <a:t>If any or all of them testify against the due execution of the will, or do not remember having attested to it, or otherwise of doubtful credibility, the will may allowed if the court satisfied from the testimony of other witnesses and from all evidence presented.</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534400" cy="758952"/>
          </a:xfrm>
        </p:spPr>
        <p:txBody>
          <a:bodyPr>
            <a:normAutofit fontScale="90000"/>
          </a:bodyPr>
          <a:lstStyle/>
          <a:p>
            <a:r>
              <a:rPr lang="en-US" dirty="0" smtClean="0"/>
              <a:t>Section 12. Proof where testator petitions for the allowance of Holographic Will.</a:t>
            </a:r>
            <a:endParaRPr lang="en-US" dirty="0"/>
          </a:p>
        </p:txBody>
      </p:sp>
      <p:sp>
        <p:nvSpPr>
          <p:cNvPr id="3" name="Content Placeholder 2"/>
          <p:cNvSpPr>
            <a:spLocks noGrp="1"/>
          </p:cNvSpPr>
          <p:nvPr>
            <p:ph sz="quarter" idx="1"/>
          </p:nvPr>
        </p:nvSpPr>
        <p:spPr/>
        <p:txBody>
          <a:bodyPr/>
          <a:lstStyle/>
          <a:p>
            <a:r>
              <a:rPr lang="en-US" dirty="0" smtClean="0"/>
              <a:t>If no contest is filed:</a:t>
            </a:r>
          </a:p>
          <a:p>
            <a:pPr lvl="2">
              <a:buNone/>
            </a:pPr>
            <a:r>
              <a:rPr lang="en-US" dirty="0" smtClean="0"/>
              <a:t>	The affirmation made by the testator that the holographic will  and the signature are his own handwriting, shall be sufficient evidence of the genuineness and due execution thereof.</a:t>
            </a:r>
          </a:p>
          <a:p>
            <a:r>
              <a:rPr lang="en-US" dirty="0" smtClean="0"/>
              <a:t>If contested:</a:t>
            </a:r>
          </a:p>
          <a:p>
            <a:pPr lvl="2">
              <a:buNone/>
            </a:pPr>
            <a:r>
              <a:rPr lang="en-US" dirty="0" smtClean="0"/>
              <a:t>	The burden of disproving the genuineness and due execution shall be on the contestant.</a:t>
            </a:r>
          </a:p>
          <a:p>
            <a:pPr lvl="2">
              <a:buNone/>
            </a:pPr>
            <a:endParaRPr lang="en-US" dirty="0" smtClean="0"/>
          </a:p>
          <a:p>
            <a:pPr lvl="2">
              <a:buNone/>
            </a:pPr>
            <a:r>
              <a:rPr lang="en-US" dirty="0" smtClean="0"/>
              <a:t>	At least three witnesses who know the handwriting of the testator; in the absence of any competent witness, expert testimony may be resorted.</a:t>
            </a:r>
          </a:p>
          <a:p>
            <a:pPr lvl="2">
              <a:buNone/>
            </a:pP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What </a:t>
            </a:r>
            <a:r>
              <a:rPr lang="en-US" smtClean="0"/>
              <a:t>is</a:t>
            </a:r>
            <a:r>
              <a:rPr lang="en-US" smtClean="0"/>
              <a:t> </a:t>
            </a:r>
            <a:r>
              <a:rPr lang="en-US" smtClean="0"/>
              <a:t>the </a:t>
            </a:r>
            <a:r>
              <a:rPr lang="en-US" smtClean="0"/>
              <a:t>importance</a:t>
            </a:r>
            <a:r>
              <a:rPr lang="en-US" smtClean="0"/>
              <a:t> </a:t>
            </a:r>
            <a:r>
              <a:rPr lang="en-US" smtClean="0"/>
              <a:t>of </a:t>
            </a:r>
            <a:r>
              <a:rPr lang="en-US" dirty="0" smtClean="0"/>
              <a:t>Allowance of Wills?</a:t>
            </a:r>
            <a:endParaRPr lang="en-US" dirty="0"/>
          </a:p>
        </p:txBody>
      </p:sp>
      <p:sp>
        <p:nvSpPr>
          <p:cNvPr id="3" name="Content Placeholder 2"/>
          <p:cNvSpPr>
            <a:spLocks noGrp="1"/>
          </p:cNvSpPr>
          <p:nvPr>
            <p:ph sz="quarter" idx="1"/>
          </p:nvPr>
        </p:nvSpPr>
        <p:spPr/>
        <p:txBody>
          <a:bodyPr>
            <a:normAutofit/>
          </a:bodyPr>
          <a:lstStyle/>
          <a:p>
            <a:r>
              <a:rPr lang="en-US" sz="3200" dirty="0" smtClean="0"/>
              <a:t>Because the law expressly requires it;</a:t>
            </a:r>
          </a:p>
          <a:p>
            <a:r>
              <a:rPr lang="en-US" sz="3200" dirty="0" smtClean="0"/>
              <a:t>Probate is a proceeding in </a:t>
            </a:r>
            <a:r>
              <a:rPr lang="en-US" sz="3200" i="1" dirty="0" err="1" smtClean="0"/>
              <a:t>rem</a:t>
            </a:r>
            <a:r>
              <a:rPr lang="en-US" sz="3200" dirty="0" smtClean="0"/>
              <a:t>;</a:t>
            </a:r>
          </a:p>
          <a:p>
            <a:r>
              <a:rPr lang="en-US" sz="3200" dirty="0" smtClean="0"/>
              <a:t>The right of a person to dispose of his property by virtue of a will and may be rendered nugatory; and</a:t>
            </a:r>
          </a:p>
          <a:p>
            <a:r>
              <a:rPr lang="en-US" sz="3200" dirty="0" smtClean="0"/>
              <a:t>Because absent legatees or devisees could be cheated of their inheritance thru the collusion of some of the heirs.</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534400" cy="1676400"/>
          </a:xfrm>
        </p:spPr>
        <p:txBody>
          <a:bodyPr>
            <a:normAutofit/>
          </a:bodyPr>
          <a:lstStyle/>
          <a:p>
            <a:r>
              <a:rPr lang="en-US" dirty="0" smtClean="0"/>
              <a:t>Section 13. Certificate of allowance attached to proved will. To be recorded in the Office of Register of Deeds. </a:t>
            </a:r>
            <a:endParaRPr lang="en-US" dirty="0"/>
          </a:p>
        </p:txBody>
      </p:sp>
      <p:sp>
        <p:nvSpPr>
          <p:cNvPr id="3" name="Content Placeholder 2"/>
          <p:cNvSpPr>
            <a:spLocks noGrp="1"/>
          </p:cNvSpPr>
          <p:nvPr>
            <p:ph sz="quarter" idx="1"/>
          </p:nvPr>
        </p:nvSpPr>
        <p:spPr>
          <a:xfrm>
            <a:off x="301752" y="2133600"/>
            <a:ext cx="8503920" cy="3965448"/>
          </a:xfrm>
        </p:spPr>
        <p:txBody>
          <a:bodyPr/>
          <a:lstStyle/>
          <a:p>
            <a:r>
              <a:rPr lang="en-US" dirty="0" smtClean="0"/>
              <a:t>When the Court is satisfied that the Will was duly executed, a certificate of its allowance, signed by the judge, and attested by the seal of the Court shall be attached to the will and the will and certificate filed and recorded by the clerk. Attested copies of the will devising real estate and certificate of allowance thereof shall be recorded in the Register of Deeds of the province in which the lands lie.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Two Kinds of Probate Proceedings</a:t>
            </a:r>
            <a:endParaRPr lang="en-US" dirty="0"/>
          </a:p>
        </p:txBody>
      </p:sp>
      <p:sp>
        <p:nvSpPr>
          <p:cNvPr id="3" name="Content Placeholder 2"/>
          <p:cNvSpPr>
            <a:spLocks noGrp="1"/>
          </p:cNvSpPr>
          <p:nvPr>
            <p:ph sz="quarter" idx="1"/>
          </p:nvPr>
        </p:nvSpPr>
        <p:spPr/>
        <p:txBody>
          <a:bodyPr/>
          <a:lstStyle/>
          <a:p>
            <a:r>
              <a:rPr lang="en-US" dirty="0" smtClean="0"/>
              <a:t>Inter – </a:t>
            </a:r>
            <a:r>
              <a:rPr lang="en-US" dirty="0" err="1" smtClean="0"/>
              <a:t>Vivos</a:t>
            </a:r>
            <a:r>
              <a:rPr lang="en-US" dirty="0" smtClean="0"/>
              <a:t> - During the lifetime of the testator; and</a:t>
            </a:r>
          </a:p>
          <a:p>
            <a:r>
              <a:rPr lang="en-US" dirty="0" smtClean="0"/>
              <a:t>Upon his death.</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19200"/>
          </a:xfrm>
        </p:spPr>
        <p:txBody>
          <a:bodyPr>
            <a:normAutofit fontScale="90000"/>
          </a:bodyPr>
          <a:lstStyle/>
          <a:p>
            <a:r>
              <a:rPr lang="en-US" b="1" dirty="0"/>
              <a:t>Section 1. Who may petition for allowance of will.</a:t>
            </a:r>
            <a:r>
              <a:rPr lang="en-US" dirty="0"/>
              <a:t/>
            </a:r>
            <a:br>
              <a:rPr lang="en-US" dirty="0"/>
            </a:br>
            <a:endParaRPr lang="en-US" dirty="0"/>
          </a:p>
        </p:txBody>
      </p:sp>
      <p:sp>
        <p:nvSpPr>
          <p:cNvPr id="3" name="Content Placeholder 2"/>
          <p:cNvSpPr>
            <a:spLocks noGrp="1"/>
          </p:cNvSpPr>
          <p:nvPr>
            <p:ph sz="quarter" idx="1"/>
          </p:nvPr>
        </p:nvSpPr>
        <p:spPr>
          <a:xfrm>
            <a:off x="457200" y="1752600"/>
            <a:ext cx="8229600" cy="4373563"/>
          </a:xfrm>
        </p:spPr>
        <p:txBody>
          <a:bodyPr>
            <a:normAutofit/>
          </a:bodyPr>
          <a:lstStyle/>
          <a:p>
            <a:r>
              <a:rPr lang="en-US" sz="4400" dirty="0"/>
              <a:t>1. any creditor</a:t>
            </a:r>
          </a:p>
          <a:p>
            <a:r>
              <a:rPr lang="en-US" sz="4400" dirty="0"/>
              <a:t>2. devisee or legatee named in the will</a:t>
            </a:r>
          </a:p>
          <a:p>
            <a:r>
              <a:rPr lang="en-US" sz="4400" dirty="0"/>
              <a:t>3. person interested in the will</a:t>
            </a:r>
          </a:p>
          <a:p>
            <a:r>
              <a:rPr lang="en-US" sz="4400" dirty="0"/>
              <a:t>4. testator himself</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143000"/>
          </a:xfrm>
        </p:spPr>
        <p:txBody>
          <a:bodyPr>
            <a:normAutofit/>
          </a:bodyPr>
          <a:lstStyle/>
          <a:p>
            <a:r>
              <a:rPr lang="en-US" dirty="0" smtClean="0"/>
              <a:t>Sec 2. Contents of the Petition;</a:t>
            </a:r>
            <a:endParaRPr lang="en-US" dirty="0"/>
          </a:p>
        </p:txBody>
      </p:sp>
      <p:sp>
        <p:nvSpPr>
          <p:cNvPr id="3" name="Content Placeholder 2"/>
          <p:cNvSpPr>
            <a:spLocks noGrp="1"/>
          </p:cNvSpPr>
          <p:nvPr>
            <p:ph sz="quarter" idx="1"/>
          </p:nvPr>
        </p:nvSpPr>
        <p:spPr/>
        <p:txBody>
          <a:bodyPr>
            <a:normAutofit/>
          </a:bodyPr>
          <a:lstStyle/>
          <a:p>
            <a:r>
              <a:rPr lang="en-US" dirty="0" smtClean="0"/>
              <a:t>The jurisdictional facts;</a:t>
            </a:r>
          </a:p>
          <a:p>
            <a:r>
              <a:rPr lang="en-US" dirty="0" smtClean="0"/>
              <a:t>The names, ages, and residences of the heirs, legatees, and devisees of the testator;</a:t>
            </a:r>
          </a:p>
          <a:p>
            <a:r>
              <a:rPr lang="en-US" dirty="0" smtClean="0"/>
              <a:t>The probable value and the character of the property of the estate;</a:t>
            </a:r>
          </a:p>
          <a:p>
            <a:r>
              <a:rPr lang="en-US" dirty="0" smtClean="0"/>
              <a:t>The name of the person for whom the letters are prayed;</a:t>
            </a:r>
          </a:p>
          <a:p>
            <a:r>
              <a:rPr lang="en-US" dirty="0" smtClean="0"/>
              <a:t>If the will has not been delivered to the court, the name of the person having custody of 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 Santos v. Castillo, and Salazar v. CFI of Laguna</a:t>
            </a:r>
            <a:endParaRPr lang="en-US" dirty="0"/>
          </a:p>
        </p:txBody>
      </p:sp>
      <p:sp>
        <p:nvSpPr>
          <p:cNvPr id="3" name="Content Placeholder 2"/>
          <p:cNvSpPr>
            <a:spLocks noGrp="1"/>
          </p:cNvSpPr>
          <p:nvPr>
            <p:ph sz="quarter" idx="1"/>
          </p:nvPr>
        </p:nvSpPr>
        <p:spPr/>
        <p:txBody>
          <a:bodyPr>
            <a:normAutofit fontScale="92500"/>
          </a:bodyPr>
          <a:lstStyle/>
          <a:p>
            <a:r>
              <a:rPr lang="en-US" dirty="0" smtClean="0"/>
              <a:t>It has been the practice in some courts to permit the attachment of mere copy of the will to the application, without prejudice to producing the original thereof.</a:t>
            </a:r>
          </a:p>
          <a:p>
            <a:endParaRPr lang="en-US" dirty="0" smtClean="0"/>
          </a:p>
          <a:p>
            <a:r>
              <a:rPr lang="en-US" sz="2800" dirty="0" smtClean="0"/>
              <a:t>The annexing of the original will to the petition is not a jurisdictional requirement is clearly evident in Sec 1, Rule 76 of the ROC which allows the filing of a petition for probate by the person named therein regardless of whether or not he is in possession of the will, or the same is lost or destroyed.</a:t>
            </a: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457200"/>
          </a:xfrm>
        </p:spPr>
        <p:txBody>
          <a:bodyPr>
            <a:normAutofit fontScale="90000"/>
          </a:bodyPr>
          <a:lstStyle/>
          <a:p>
            <a:r>
              <a:rPr lang="en-US" dirty="0" smtClean="0"/>
              <a:t>Fran vs. Salas, GR No. L-53546, June 25, 1992</a:t>
            </a:r>
            <a:endParaRPr lang="en-US" dirty="0"/>
          </a:p>
        </p:txBody>
      </p:sp>
      <p:sp>
        <p:nvSpPr>
          <p:cNvPr id="3" name="Content Placeholder 2"/>
          <p:cNvSpPr>
            <a:spLocks noGrp="1"/>
          </p:cNvSpPr>
          <p:nvPr>
            <p:ph sz="quarter" idx="1"/>
          </p:nvPr>
        </p:nvSpPr>
        <p:spPr>
          <a:xfrm>
            <a:off x="301752" y="685800"/>
            <a:ext cx="8503920" cy="5943600"/>
          </a:xfrm>
        </p:spPr>
        <p:txBody>
          <a:bodyPr>
            <a:normAutofit fontScale="62500" lnSpcReduction="20000"/>
          </a:bodyPr>
          <a:lstStyle/>
          <a:p>
            <a:r>
              <a:rPr lang="en-US" sz="3100" b="1" dirty="0" smtClean="0"/>
              <a:t>Facts of the Case</a:t>
            </a:r>
            <a:r>
              <a:rPr lang="en-US" sz="3100" dirty="0" smtClean="0"/>
              <a:t>: </a:t>
            </a:r>
          </a:p>
          <a:p>
            <a:pPr lvl="1"/>
            <a:r>
              <a:rPr lang="en-US" sz="3100" dirty="0" smtClean="0">
                <a:solidFill>
                  <a:schemeClr val="tx1"/>
                </a:solidFill>
              </a:rPr>
              <a:t>Jesus Fran was designated as the executor of the entire estate of late </a:t>
            </a:r>
            <a:r>
              <a:rPr lang="en-US" sz="3100" dirty="0" err="1" smtClean="0">
                <a:solidFill>
                  <a:schemeClr val="tx1"/>
                </a:solidFill>
              </a:rPr>
              <a:t>Remedios</a:t>
            </a:r>
            <a:r>
              <a:rPr lang="en-US" sz="3100" dirty="0" smtClean="0">
                <a:solidFill>
                  <a:schemeClr val="tx1"/>
                </a:solidFill>
              </a:rPr>
              <a:t> Mejia </a:t>
            </a:r>
            <a:r>
              <a:rPr lang="en-US" sz="3100" dirty="0" err="1" smtClean="0">
                <a:solidFill>
                  <a:schemeClr val="tx1"/>
                </a:solidFill>
              </a:rPr>
              <a:t>Vda</a:t>
            </a:r>
            <a:r>
              <a:rPr lang="en-US" sz="3100" dirty="0" smtClean="0">
                <a:solidFill>
                  <a:schemeClr val="tx1"/>
                </a:solidFill>
              </a:rPr>
              <a:t> de </a:t>
            </a:r>
            <a:r>
              <a:rPr lang="en-US" sz="3100" dirty="0" err="1" smtClean="0">
                <a:solidFill>
                  <a:schemeClr val="tx1"/>
                </a:solidFill>
              </a:rPr>
              <a:t>Tiosejo</a:t>
            </a:r>
            <a:r>
              <a:rPr lang="en-US" sz="3100" dirty="0" smtClean="0">
                <a:solidFill>
                  <a:schemeClr val="tx1"/>
                </a:solidFill>
              </a:rPr>
              <a:t>.</a:t>
            </a:r>
          </a:p>
          <a:p>
            <a:pPr lvl="1"/>
            <a:r>
              <a:rPr lang="en-US" sz="3100" dirty="0" smtClean="0">
                <a:solidFill>
                  <a:schemeClr val="tx1"/>
                </a:solidFill>
              </a:rPr>
              <a:t>The heirs did not file any opposition in the probate judgment of 13 November 1972, thus  the will become uncontested.</a:t>
            </a:r>
          </a:p>
          <a:p>
            <a:pPr lvl="1"/>
            <a:r>
              <a:rPr lang="en-US" sz="3100" dirty="0" smtClean="0">
                <a:solidFill>
                  <a:schemeClr val="tx1"/>
                </a:solidFill>
              </a:rPr>
              <a:t>In 1980, Concepcion </a:t>
            </a:r>
            <a:r>
              <a:rPr lang="en-US" sz="3100" dirty="0" err="1" smtClean="0">
                <a:solidFill>
                  <a:schemeClr val="tx1"/>
                </a:solidFill>
              </a:rPr>
              <a:t>Espina</a:t>
            </a:r>
            <a:r>
              <a:rPr lang="en-US" sz="3100" dirty="0" smtClean="0">
                <a:solidFill>
                  <a:schemeClr val="tx1"/>
                </a:solidFill>
              </a:rPr>
              <a:t>, et al, filed a Petition for Consideration alleging that the probate court never acquired jurisdiction over the previous case, since petitioner Jesus Fran failed to submit to the court the original of the will, depriving them to examine the will.</a:t>
            </a:r>
          </a:p>
          <a:p>
            <a:endParaRPr lang="en-US" sz="3100" b="1" dirty="0" smtClean="0"/>
          </a:p>
          <a:p>
            <a:r>
              <a:rPr lang="en-US" sz="3100" b="1" dirty="0" smtClean="0"/>
              <a:t>Issue</a:t>
            </a:r>
            <a:r>
              <a:rPr lang="en-US" sz="3100" dirty="0" smtClean="0"/>
              <a:t>: Whether the failure of the parties to submit before the court the original copy of the Will and Testament is void and should be annulled.</a:t>
            </a:r>
          </a:p>
          <a:p>
            <a:endParaRPr lang="en-US" sz="3100" dirty="0" smtClean="0"/>
          </a:p>
          <a:p>
            <a:r>
              <a:rPr lang="en-US" sz="3100" b="1" dirty="0" smtClean="0"/>
              <a:t>Held</a:t>
            </a:r>
            <a:r>
              <a:rPr lang="en-US" sz="3100" dirty="0" smtClean="0"/>
              <a:t>: The annexing of the original will to the petition is not a jurisdictional requirement is clearly evident in Sec 1, Rule 76 of the ROC which allows the filing of a petition for probate by the person named therein regardless of whether or not he is in possession of the will, or the same is lost or destroyed. Settled is the rule that the decree of probate is conclusive with respect to the due execution of the will and it cannot be impugned on any of the ground authorized by law, except that of fraud. </a:t>
            </a:r>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 IS DUE EXECUTION?</a:t>
            </a:r>
            <a:r>
              <a:rPr lang="en-US" dirty="0"/>
              <a:t/>
            </a:r>
            <a:br>
              <a:rPr lang="en-US" dirty="0"/>
            </a:br>
            <a:endParaRPr lang="en-US" dirty="0"/>
          </a:p>
        </p:txBody>
      </p:sp>
      <p:sp>
        <p:nvSpPr>
          <p:cNvPr id="3" name="Content Placeholder 2"/>
          <p:cNvSpPr>
            <a:spLocks noGrp="1"/>
          </p:cNvSpPr>
          <p:nvPr>
            <p:ph sz="quarter" idx="1"/>
          </p:nvPr>
        </p:nvSpPr>
        <p:spPr/>
        <p:txBody>
          <a:bodyPr/>
          <a:lstStyle/>
          <a:p>
            <a:r>
              <a:rPr lang="en-US" sz="3600" dirty="0" smtClean="0"/>
              <a:t>1</a:t>
            </a:r>
            <a:r>
              <a:rPr lang="en-US" sz="3600" dirty="0"/>
              <a:t>. the testator was of sound and disposing mind at the time the will was made</a:t>
            </a:r>
          </a:p>
          <a:p>
            <a:r>
              <a:rPr lang="en-US" sz="3600" dirty="0"/>
              <a:t>2.  no duress, fraud or undue influence</a:t>
            </a:r>
          </a:p>
          <a:p>
            <a:r>
              <a:rPr lang="en-US" sz="3600" dirty="0"/>
              <a:t>3.  strictly complied with the formalities</a:t>
            </a:r>
          </a:p>
          <a:p>
            <a:r>
              <a:rPr lang="en-US" sz="3600" dirty="0"/>
              <a:t>4.  will was genuine and not fraudulent</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normAutofit/>
          </a:bodyPr>
          <a:lstStyle/>
          <a:p>
            <a:r>
              <a:rPr lang="en-US" b="1" dirty="0"/>
              <a:t>Section 3. Court appoints time for proving will. Notice thereof to be published</a:t>
            </a:r>
            <a:endParaRPr lang="en-US" dirty="0"/>
          </a:p>
        </p:txBody>
      </p:sp>
      <p:sp>
        <p:nvSpPr>
          <p:cNvPr id="3" name="Content Placeholder 2"/>
          <p:cNvSpPr>
            <a:spLocks noGrp="1"/>
          </p:cNvSpPr>
          <p:nvPr>
            <p:ph sz="quarter" idx="1"/>
          </p:nvPr>
        </p:nvSpPr>
        <p:spPr>
          <a:xfrm>
            <a:off x="457200" y="2362200"/>
            <a:ext cx="8229600" cy="3962400"/>
          </a:xfrm>
        </p:spPr>
        <p:txBody>
          <a:bodyPr>
            <a:normAutofit lnSpcReduction="10000"/>
          </a:bodyPr>
          <a:lstStyle/>
          <a:p>
            <a:r>
              <a:rPr lang="en-US" dirty="0"/>
              <a:t> When does court acquire jurisdiction over interested persons and res?</a:t>
            </a:r>
          </a:p>
          <a:p>
            <a:r>
              <a:rPr lang="en-US" dirty="0"/>
              <a:t>Upon sending notices and publication for three consecutive weeks of the order setting the case for hearing. </a:t>
            </a:r>
            <a:endParaRPr lang="en-US" dirty="0" smtClean="0"/>
          </a:p>
          <a:p>
            <a:pPr>
              <a:buNone/>
            </a:pPr>
            <a:endParaRPr lang="en-US" dirty="0" smtClean="0"/>
          </a:p>
          <a:p>
            <a:pPr>
              <a:buNone/>
            </a:pPr>
            <a:r>
              <a:rPr lang="en-US" dirty="0"/>
              <a:t>	</a:t>
            </a:r>
            <a:r>
              <a:rPr lang="en-US" dirty="0" smtClean="0"/>
              <a:t>	If </a:t>
            </a:r>
            <a:r>
              <a:rPr lang="en-US" dirty="0"/>
              <a:t>petition for probate is on testator’s own initiative during his lifetime, no proof of publication is necessary. </a:t>
            </a:r>
          </a:p>
          <a:p>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844</TotalTime>
  <Words>1446</Words>
  <Application>Microsoft Office PowerPoint</Application>
  <PresentationFormat>On-screen Show (4:3)</PresentationFormat>
  <Paragraphs>96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Civic</vt:lpstr>
      <vt:lpstr>Allowance or Disallowance of Will </vt:lpstr>
      <vt:lpstr>What is the importance of Allowance of Wills?</vt:lpstr>
      <vt:lpstr>Two Kinds of Probate Proceedings</vt:lpstr>
      <vt:lpstr>Section 1. Who may petition for allowance of will. </vt:lpstr>
      <vt:lpstr>Sec 2. Contents of the Petition;</vt:lpstr>
      <vt:lpstr>In Santos v. Castillo, and Salazar v. CFI of Laguna</vt:lpstr>
      <vt:lpstr>Fran vs. Salas, GR No. L-53546, June 25, 1992</vt:lpstr>
      <vt:lpstr>WHAT IS DUE EXECUTION? </vt:lpstr>
      <vt:lpstr>Section 3. Court appoints time for proving will. Notice thereof to be published</vt:lpstr>
      <vt:lpstr>Section 4. Heirs, devisees, legatees and executors to be notified by mail or personally</vt:lpstr>
      <vt:lpstr>Section 5. Proof of hearing. What is sufficient in absence of contest</vt:lpstr>
      <vt:lpstr>Sec 6. Proof of lost of destroyed will</vt:lpstr>
      <vt:lpstr>Section 7 and 8. Proof when witnesses do not reside in province; or dead or insane or do not reside in the Philippines.</vt:lpstr>
      <vt:lpstr>Weight of Testimonial Evidence</vt:lpstr>
      <vt:lpstr>Section 9. Ground for Disallowance of Will</vt:lpstr>
      <vt:lpstr>Section 9. The only issues to be resolved are:</vt:lpstr>
      <vt:lpstr>Section 10. Contestant to file ground of contest.</vt:lpstr>
      <vt:lpstr>Section 11. Subscribing witnesses produced or accounted for where will contested</vt:lpstr>
      <vt:lpstr>Section 12. Proof where testator petitions for the allowance of Holographic Will.</vt:lpstr>
      <vt:lpstr>Section 13. Certificate of allowance attached to proved will. To be recorded in the Office of Register of Deeds.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Allowance or Disallowance of Will</dc:title>
  <dc:creator>PIAS</dc:creator>
  <cp:lastModifiedBy>PIAS</cp:lastModifiedBy>
  <cp:revision>62</cp:revision>
  <dcterms:created xsi:type="dcterms:W3CDTF">2015-12-04T02:34:03Z</dcterms:created>
  <dcterms:modified xsi:type="dcterms:W3CDTF">2016-01-08T06:54:30Z</dcterms:modified>
</cp:coreProperties>
</file>