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7" r:id="rId3"/>
    <p:sldId id="284" r:id="rId4"/>
    <p:sldId id="285" r:id="rId5"/>
    <p:sldId id="286" r:id="rId6"/>
    <p:sldId id="287" r:id="rId7"/>
    <p:sldId id="288" r:id="rId8"/>
    <p:sldId id="289" r:id="rId9"/>
    <p:sldId id="281" r:id="rId10"/>
    <p:sldId id="282" r:id="rId11"/>
    <p:sldId id="28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6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E326F78-7998-4A4A-A57E-184D07CE3853}" type="datetimeFigureOut">
              <a:rPr lang="en-US" smtClean="0"/>
              <a:pPr/>
              <a:t>3/2/2016</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2CC72F96-A3BD-4F72-89FF-6099322BBED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326F78-7998-4A4A-A57E-184D07CE3853}" type="datetimeFigureOut">
              <a:rPr lang="en-US" smtClean="0"/>
              <a:pPr/>
              <a:t>3/2/2016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E326F78-7998-4A4A-A57E-184D07CE3853}" type="datetimeFigureOut">
              <a:rPr lang="en-US" smtClean="0"/>
              <a:pPr/>
              <a:t>3/2/2016</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2CC72F96-A3BD-4F72-89FF-6099322BBED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E326F78-7998-4A4A-A57E-184D07CE3853}" type="datetimeFigureOut">
              <a:rPr lang="en-US" smtClean="0"/>
              <a:pPr/>
              <a:t>3/2/2016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E326F78-7998-4A4A-A57E-184D07CE3853}" type="datetimeFigureOut">
              <a:rPr lang="en-US" smtClean="0"/>
              <a:pPr/>
              <a:t>3/2/2016</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2CC72F96-A3BD-4F72-89FF-6099322BBED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326F78-7998-4A4A-A57E-184D07CE3853}" type="datetimeFigureOut">
              <a:rPr lang="en-US" smtClean="0"/>
              <a:pPr/>
              <a:t>3/2/2016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E326F78-7998-4A4A-A57E-184D07CE3853}" type="datetimeFigureOut">
              <a:rPr lang="en-US" smtClean="0"/>
              <a:pPr/>
              <a:t>3/2/2016</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E326F78-7998-4A4A-A57E-184D07CE3853}" type="datetimeFigureOut">
              <a:rPr lang="en-US" smtClean="0"/>
              <a:pPr/>
              <a:t>3/2/2016</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E326F78-7998-4A4A-A57E-184D07CE3853}" type="datetimeFigureOut">
              <a:rPr lang="en-US" smtClean="0"/>
              <a:pPr/>
              <a:t>3/2/2016</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E326F78-7998-4A4A-A57E-184D07CE3853}" type="datetimeFigureOut">
              <a:rPr lang="en-US" smtClean="0"/>
              <a:pPr/>
              <a:t>3/2/2016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CC72F96-A3BD-4F72-89FF-6099322BBED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E326F78-7998-4A4A-A57E-184D07CE3853}" type="datetimeFigureOut">
              <a:rPr lang="en-US" smtClean="0"/>
              <a:pPr/>
              <a:t>3/2/2016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2CC72F96-A3BD-4F72-89FF-6099322BBEDC}" type="slidenum">
              <a:rPr lang="en-US" smtClean="0"/>
              <a:pPr/>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dirty="0"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E326F78-7998-4A4A-A57E-184D07CE3853}" type="datetimeFigureOut">
              <a:rPr lang="en-US" smtClean="0"/>
              <a:pPr/>
              <a:t>3/2/2016</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2CC72F96-A3BD-4F72-89FF-6099322BBED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685800"/>
            <a:ext cx="6858000" cy="2819400"/>
          </a:xfrm>
        </p:spPr>
        <p:txBody>
          <a:bodyPr/>
          <a:lstStyle/>
          <a:p>
            <a:r>
              <a:rPr lang="en-US" sz="5400" dirty="0" smtClean="0"/>
              <a:t>Rule 109: appeals in special proceedings</a:t>
            </a:r>
            <a:endParaRPr lang="en-US" sz="5400" dirty="0"/>
          </a:p>
        </p:txBody>
      </p:sp>
      <p:sp>
        <p:nvSpPr>
          <p:cNvPr id="3" name="Subtitle 2"/>
          <p:cNvSpPr>
            <a:spLocks noGrp="1"/>
          </p:cNvSpPr>
          <p:nvPr>
            <p:ph type="subTitle" idx="1"/>
          </p:nvPr>
        </p:nvSpPr>
        <p:spPr>
          <a:xfrm>
            <a:off x="3352800" y="3962400"/>
            <a:ext cx="5114778" cy="1101248"/>
          </a:xfrm>
        </p:spPr>
        <p:txBody>
          <a:bodyPr/>
          <a:lstStyle/>
          <a:p>
            <a:r>
              <a:rPr lang="en-US" dirty="0" smtClean="0"/>
              <a:t>RUSHID JAY S. SANCON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37160"/>
          </a:xfrm>
        </p:spPr>
        <p:txBody>
          <a:bodyPr>
            <a:normAutofit fontScale="90000"/>
          </a:bodyPr>
          <a:lstStyle/>
          <a:p>
            <a:endParaRPr lang="en-PH" dirty="0"/>
          </a:p>
        </p:txBody>
      </p:sp>
      <p:sp>
        <p:nvSpPr>
          <p:cNvPr id="3" name="Content Placeholder 2"/>
          <p:cNvSpPr>
            <a:spLocks noGrp="1"/>
          </p:cNvSpPr>
          <p:nvPr>
            <p:ph idx="1"/>
          </p:nvPr>
        </p:nvSpPr>
        <p:spPr>
          <a:xfrm>
            <a:off x="228600" y="304800"/>
            <a:ext cx="7848600" cy="6324600"/>
          </a:xfrm>
        </p:spPr>
        <p:txBody>
          <a:bodyPr>
            <a:normAutofit lnSpcReduction="10000"/>
          </a:bodyPr>
          <a:lstStyle/>
          <a:p>
            <a:pPr marL="0" indent="0">
              <a:buNone/>
            </a:pPr>
            <a:r>
              <a:rPr lang="en-PH" dirty="0"/>
              <a:t>	</a:t>
            </a:r>
            <a:r>
              <a:rPr lang="en-PH" dirty="0"/>
              <a:t>H</a:t>
            </a:r>
            <a:r>
              <a:rPr lang="en-PH" dirty="0" smtClean="0"/>
              <a:t>owever, the </a:t>
            </a:r>
            <a:r>
              <a:rPr lang="en-PH" dirty="0" smtClean="0"/>
              <a:t>court denied the petition of </a:t>
            </a:r>
            <a:r>
              <a:rPr lang="en-PH" dirty="0" smtClean="0"/>
              <a:t>	Julia</a:t>
            </a:r>
            <a:r>
              <a:rPr lang="en-PH" dirty="0" smtClean="0"/>
              <a:t>, and </a:t>
            </a:r>
            <a:r>
              <a:rPr lang="en-PH" dirty="0" smtClean="0"/>
              <a:t>declared </a:t>
            </a:r>
            <a:r>
              <a:rPr lang="en-PH" dirty="0" err="1" smtClean="0"/>
              <a:t>Inocencia</a:t>
            </a:r>
            <a:r>
              <a:rPr lang="en-PH" dirty="0" smtClean="0"/>
              <a:t> to be </a:t>
            </a:r>
            <a:r>
              <a:rPr lang="en-PH" dirty="0" smtClean="0"/>
              <a:t>	incompetent</a:t>
            </a:r>
            <a:r>
              <a:rPr lang="en-PH" dirty="0" smtClean="0"/>
              <a:t>, </a:t>
            </a:r>
            <a:r>
              <a:rPr lang="en-PH" dirty="0" smtClean="0"/>
              <a:t>naming </a:t>
            </a:r>
            <a:r>
              <a:rPr lang="en-PH" dirty="0" smtClean="0"/>
              <a:t>Vicente as guardian </a:t>
            </a:r>
            <a:r>
              <a:rPr lang="en-PH" dirty="0" smtClean="0"/>
              <a:t>	over </a:t>
            </a:r>
            <a:r>
              <a:rPr lang="en-PH" dirty="0" smtClean="0"/>
              <a:t>her person </a:t>
            </a:r>
            <a:r>
              <a:rPr lang="en-PH" dirty="0" smtClean="0"/>
              <a:t>and </a:t>
            </a:r>
            <a:r>
              <a:rPr lang="en-PH" dirty="0" smtClean="0"/>
              <a:t>property.</a:t>
            </a:r>
          </a:p>
          <a:p>
            <a:pPr marL="0" indent="0">
              <a:buNone/>
            </a:pPr>
            <a:endParaRPr lang="en-PH" dirty="0"/>
          </a:p>
          <a:p>
            <a:pPr marL="0" indent="0">
              <a:buNone/>
            </a:pPr>
            <a:r>
              <a:rPr lang="en-PH" dirty="0" smtClean="0"/>
              <a:t>	</a:t>
            </a:r>
            <a:r>
              <a:rPr lang="en-PH" dirty="0" err="1" smtClean="0"/>
              <a:t>Inocencia</a:t>
            </a:r>
            <a:r>
              <a:rPr lang="en-PH" dirty="0" smtClean="0"/>
              <a:t> filed a motion for reconsideration 	to the lower court. But the same was 	denied. Subsequently, </a:t>
            </a:r>
            <a:r>
              <a:rPr lang="en-PH" dirty="0" err="1" smtClean="0"/>
              <a:t>Inocencia</a:t>
            </a:r>
            <a:r>
              <a:rPr lang="en-PH" dirty="0" smtClean="0"/>
              <a:t> filed an 	appeal bond for the approval of her record 	on appeal. But the same was denied on the 	ground that appointment of guardian is an 	interlocutory order    	</a:t>
            </a:r>
          </a:p>
          <a:p>
            <a:pPr marL="0" indent="0">
              <a:buNone/>
            </a:pPr>
            <a:endParaRPr lang="en-PH" dirty="0" smtClean="0"/>
          </a:p>
          <a:p>
            <a:pPr marL="0" indent="0">
              <a:buNone/>
            </a:pPr>
            <a:r>
              <a:rPr lang="en-PH" dirty="0" smtClean="0"/>
              <a:t>ISSUE: Whether </a:t>
            </a:r>
            <a:r>
              <a:rPr lang="en-PH" smtClean="0"/>
              <a:t>or </a:t>
            </a:r>
            <a:r>
              <a:rPr lang="en-PH" smtClean="0"/>
              <a:t>not the </a:t>
            </a:r>
            <a:r>
              <a:rPr lang="en-PH" dirty="0" smtClean="0"/>
              <a:t>lower court for denying her record on appeal</a:t>
            </a:r>
            <a:endParaRPr lang="en-PH" dirty="0"/>
          </a:p>
          <a:p>
            <a:pPr marL="0" indent="0">
              <a:buNone/>
            </a:pPr>
            <a:endParaRPr lang="en-PH" dirty="0"/>
          </a:p>
        </p:txBody>
      </p:sp>
    </p:spTree>
    <p:extLst>
      <p:ext uri="{BB962C8B-B14F-4D97-AF65-F5344CB8AC3E}">
        <p14:creationId xmlns:p14="http://schemas.microsoft.com/office/powerpoint/2010/main" val="2845446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289560"/>
          </a:xfrm>
        </p:spPr>
        <p:txBody>
          <a:bodyPr>
            <a:normAutofit fontScale="90000"/>
          </a:bodyPr>
          <a:lstStyle/>
          <a:p>
            <a:endParaRPr lang="en-PH" dirty="0"/>
          </a:p>
        </p:txBody>
      </p:sp>
      <p:sp>
        <p:nvSpPr>
          <p:cNvPr id="3" name="Content Placeholder 2"/>
          <p:cNvSpPr>
            <a:spLocks noGrp="1"/>
          </p:cNvSpPr>
          <p:nvPr>
            <p:ph idx="1"/>
          </p:nvPr>
        </p:nvSpPr>
        <p:spPr>
          <a:xfrm>
            <a:off x="76200" y="152400"/>
            <a:ext cx="7924800" cy="6553200"/>
          </a:xfrm>
        </p:spPr>
        <p:txBody>
          <a:bodyPr>
            <a:normAutofit fontScale="92500"/>
          </a:bodyPr>
          <a:lstStyle/>
          <a:p>
            <a:r>
              <a:rPr lang="en-PH" dirty="0" smtClean="0"/>
              <a:t>RULING: </a:t>
            </a:r>
          </a:p>
          <a:p>
            <a:pPr lvl="1" algn="just"/>
            <a:r>
              <a:rPr lang="en-PH" dirty="0" smtClean="0"/>
              <a:t>No, a </a:t>
            </a:r>
            <a:r>
              <a:rPr lang="en-PH" dirty="0"/>
              <a:t>person declared by final judgment or order to be incompetent has the right to appeal therefrom although just like any other right, same may be waived, as when such person consents thereto in writing. (Garcia vs. Sweeney, 5 Phil., 344</a:t>
            </a:r>
            <a:r>
              <a:rPr lang="en-PH" dirty="0" smtClean="0"/>
              <a:t>.)</a:t>
            </a:r>
          </a:p>
          <a:p>
            <a:pPr lvl="1" algn="just"/>
            <a:r>
              <a:rPr lang="en-PH" dirty="0"/>
              <a:t> The subsequent filing by </a:t>
            </a:r>
            <a:r>
              <a:rPr lang="en-PH" dirty="0" err="1"/>
              <a:t>Inocencia</a:t>
            </a:r>
            <a:r>
              <a:rPr lang="en-PH" dirty="0"/>
              <a:t> Espinosa of a notice of appeal with prayer for that approval of appeal bond and record on appeal unmistakably leads to the conclusion that she does not share her husband's view of stand. We have to recognize the fact that no one could not be more interested in sustaining his competency to manage his properties than that person himself, and as the manifestation of a husband cannot be given effect as to wrest from the wife her right to appeal in the absence of an express consent thereto in writing or evidence of her </a:t>
            </a:r>
            <a:r>
              <a:rPr lang="en-PH" dirty="0" err="1"/>
              <a:t>aminability</a:t>
            </a:r>
            <a:r>
              <a:rPr lang="en-PH" dirty="0"/>
              <a:t> to an order declaring her an incompetent, We see no reason why </a:t>
            </a:r>
            <a:r>
              <a:rPr lang="en-PH" dirty="0" err="1"/>
              <a:t>Inocencia</a:t>
            </a:r>
            <a:r>
              <a:rPr lang="en-PH" dirty="0"/>
              <a:t> Espinosa cannot be allowed to perfect her appeal.</a:t>
            </a:r>
          </a:p>
        </p:txBody>
      </p:sp>
    </p:spTree>
    <p:extLst>
      <p:ext uri="{BB962C8B-B14F-4D97-AF65-F5344CB8AC3E}">
        <p14:creationId xmlns:p14="http://schemas.microsoft.com/office/powerpoint/2010/main" val="365434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153400" cy="1066800"/>
          </a:xfrm>
        </p:spPr>
        <p:txBody>
          <a:bodyPr>
            <a:normAutofit fontScale="90000"/>
          </a:bodyPr>
          <a:lstStyle/>
          <a:p>
            <a:r>
              <a:rPr lang="en-PH" dirty="0" smtClean="0"/>
              <a:t>Who may appeal from an order in special proceedings?</a:t>
            </a:r>
            <a:endParaRPr lang="en-PH" dirty="0"/>
          </a:p>
        </p:txBody>
      </p:sp>
      <p:sp>
        <p:nvSpPr>
          <p:cNvPr id="3" name="Content Placeholder 2"/>
          <p:cNvSpPr>
            <a:spLocks noGrp="1"/>
          </p:cNvSpPr>
          <p:nvPr>
            <p:ph idx="1"/>
          </p:nvPr>
        </p:nvSpPr>
        <p:spPr>
          <a:xfrm>
            <a:off x="34834" y="1371600"/>
            <a:ext cx="8001000" cy="4953000"/>
          </a:xfrm>
        </p:spPr>
        <p:txBody>
          <a:bodyPr>
            <a:normAutofit/>
          </a:bodyPr>
          <a:lstStyle/>
          <a:p>
            <a:pPr algn="just">
              <a:lnSpc>
                <a:spcPct val="115000"/>
              </a:lnSpc>
              <a:spcAft>
                <a:spcPts val="1000"/>
              </a:spcAft>
            </a:pPr>
            <a:r>
              <a:rPr lang="en-PH" sz="3200" dirty="0" smtClean="0"/>
              <a:t> ANSWER</a:t>
            </a:r>
          </a:p>
          <a:p>
            <a:pPr marL="0" indent="0" algn="just">
              <a:lnSpc>
                <a:spcPct val="115000"/>
              </a:lnSpc>
              <a:spcAft>
                <a:spcPts val="1000"/>
              </a:spcAft>
              <a:buNone/>
            </a:pPr>
            <a:r>
              <a:rPr lang="en-PH" sz="3200" dirty="0"/>
              <a:t>	</a:t>
            </a:r>
            <a:r>
              <a:rPr lang="en-PH" sz="3200" dirty="0" smtClean="0"/>
              <a:t>Only an interested person may be allowed to appeal.</a:t>
            </a:r>
          </a:p>
          <a:p>
            <a:pPr marL="0" indent="0" algn="just">
              <a:lnSpc>
                <a:spcPct val="115000"/>
              </a:lnSpc>
              <a:spcAft>
                <a:spcPts val="1000"/>
              </a:spcAft>
              <a:buNone/>
            </a:pPr>
            <a:r>
              <a:rPr lang="en-PH" sz="3200" dirty="0"/>
              <a:t>	</a:t>
            </a:r>
            <a:r>
              <a:rPr lang="en-PH" sz="3200" dirty="0" smtClean="0"/>
              <a:t>A stranger having neither material nor direct interest has no right to appeal from any order issued herein. (</a:t>
            </a:r>
            <a:r>
              <a:rPr lang="en-PH" sz="3200" dirty="0"/>
              <a:t>E</a:t>
            </a:r>
            <a:r>
              <a:rPr lang="en-PH" sz="3200" dirty="0" smtClean="0"/>
              <a:t>spinosa v. </a:t>
            </a:r>
            <a:r>
              <a:rPr lang="en-PH" sz="3200" dirty="0" err="1" smtClean="0"/>
              <a:t>Barrrios</a:t>
            </a:r>
            <a:r>
              <a:rPr lang="en-PH" sz="3200" dirty="0" smtClean="0"/>
              <a:t>, 242 SCRA 492)</a:t>
            </a:r>
            <a:endParaRPr lang="en-PH" sz="3200" dirty="0"/>
          </a:p>
        </p:txBody>
      </p:sp>
    </p:spTree>
    <p:extLst>
      <p:ext uri="{BB962C8B-B14F-4D97-AF65-F5344CB8AC3E}">
        <p14:creationId xmlns:p14="http://schemas.microsoft.com/office/powerpoint/2010/main" val="3180859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077200" cy="914400"/>
          </a:xfrm>
        </p:spPr>
        <p:txBody>
          <a:bodyPr>
            <a:normAutofit fontScale="90000"/>
          </a:bodyPr>
          <a:lstStyle/>
          <a:p>
            <a:r>
              <a:rPr lang="en-PH" dirty="0" smtClean="0"/>
              <a:t>What is the mode of appeal required in special proceedings</a:t>
            </a:r>
            <a:endParaRPr lang="en-PH" dirty="0"/>
          </a:p>
        </p:txBody>
      </p:sp>
      <p:sp>
        <p:nvSpPr>
          <p:cNvPr id="3" name="Content Placeholder 2"/>
          <p:cNvSpPr>
            <a:spLocks noGrp="1"/>
          </p:cNvSpPr>
          <p:nvPr>
            <p:ph idx="1"/>
          </p:nvPr>
        </p:nvSpPr>
        <p:spPr>
          <a:xfrm>
            <a:off x="228600" y="1066800"/>
            <a:ext cx="7848600" cy="5638800"/>
          </a:xfrm>
        </p:spPr>
        <p:txBody>
          <a:bodyPr>
            <a:normAutofit/>
          </a:bodyPr>
          <a:lstStyle/>
          <a:p>
            <a:r>
              <a:rPr lang="en-PH" dirty="0" smtClean="0"/>
              <a:t>ANSWER</a:t>
            </a:r>
          </a:p>
          <a:p>
            <a:pPr marL="0" indent="0">
              <a:buNone/>
            </a:pPr>
            <a:r>
              <a:rPr lang="en-PH" dirty="0"/>
              <a:t>	</a:t>
            </a:r>
            <a:r>
              <a:rPr lang="en-PH" dirty="0" smtClean="0"/>
              <a:t>In appeals in special proceedings in accordance with Rule 109, the period of appeals shall be thirty (30) days, a </a:t>
            </a:r>
            <a:r>
              <a:rPr lang="en-PH" dirty="0" smtClean="0">
                <a:solidFill>
                  <a:srgbClr val="FF0000"/>
                </a:solidFill>
              </a:rPr>
              <a:t>record on appeal</a:t>
            </a:r>
            <a:r>
              <a:rPr lang="en-PH" dirty="0" smtClean="0"/>
              <a:t> being required.</a:t>
            </a:r>
          </a:p>
          <a:p>
            <a:pPr marL="0" indent="0">
              <a:buNone/>
            </a:pPr>
            <a:endParaRPr lang="en-PH" dirty="0" smtClean="0"/>
          </a:p>
          <a:p>
            <a:pPr marL="0" indent="0">
              <a:buNone/>
            </a:pPr>
            <a:r>
              <a:rPr lang="en-PH" dirty="0" smtClean="0"/>
              <a:t>NOTE: Record </a:t>
            </a:r>
            <a:r>
              <a:rPr lang="en-PH" dirty="0"/>
              <a:t>on appeal required only for special proceedings and where multiple appeals allowed filed </a:t>
            </a:r>
            <a:r>
              <a:rPr lang="en-PH" dirty="0" smtClean="0"/>
              <a:t>within </a:t>
            </a:r>
            <a:r>
              <a:rPr lang="en-PH" dirty="0"/>
              <a:t>30 days</a:t>
            </a:r>
            <a:r>
              <a:rPr lang="en-PH" dirty="0" smtClean="0"/>
              <a:t>.</a:t>
            </a:r>
          </a:p>
          <a:p>
            <a:pPr marL="0" indent="0">
              <a:buNone/>
            </a:pPr>
            <a:r>
              <a:rPr lang="en-PH" dirty="0"/>
              <a:t>	Court loses jurisdiction only over subject matter upon approval of records on appeal filed in due time and expiration of the time to appeal of other parties</a:t>
            </a:r>
            <a:r>
              <a:rPr lang="en-PH" dirty="0" smtClean="0"/>
              <a:t>. </a:t>
            </a:r>
            <a:endParaRPr lang="en-PH" dirty="0"/>
          </a:p>
        </p:txBody>
      </p:sp>
    </p:spTree>
    <p:extLst>
      <p:ext uri="{BB962C8B-B14F-4D97-AF65-F5344CB8AC3E}">
        <p14:creationId xmlns:p14="http://schemas.microsoft.com/office/powerpoint/2010/main" val="3683213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7924800" cy="838200"/>
          </a:xfrm>
        </p:spPr>
        <p:txBody>
          <a:bodyPr>
            <a:normAutofit fontScale="90000"/>
          </a:bodyPr>
          <a:lstStyle/>
          <a:p>
            <a:r>
              <a:rPr lang="en-PH" sz="3100" dirty="0" smtClean="0"/>
              <a:t>What Judgment </a:t>
            </a:r>
            <a:r>
              <a:rPr lang="en-PH" sz="3100" dirty="0" smtClean="0"/>
              <a:t>or </a:t>
            </a:r>
            <a:r>
              <a:rPr lang="en-PH" sz="3100" dirty="0" smtClean="0"/>
              <a:t>orders</a:t>
            </a:r>
            <a:r>
              <a:rPr lang="en-PH" sz="3100" dirty="0" smtClean="0"/>
              <a:t> </a:t>
            </a:r>
            <a:r>
              <a:rPr lang="en-PH" sz="3100" dirty="0" smtClean="0"/>
              <a:t>are appealable?</a:t>
            </a:r>
            <a:r>
              <a:rPr lang="en-PH" dirty="0" smtClean="0"/>
              <a:t> </a:t>
            </a:r>
            <a:endParaRPr lang="en-PH" dirty="0"/>
          </a:p>
        </p:txBody>
      </p:sp>
      <p:sp>
        <p:nvSpPr>
          <p:cNvPr id="3" name="Content Placeholder 2"/>
          <p:cNvSpPr>
            <a:spLocks noGrp="1"/>
          </p:cNvSpPr>
          <p:nvPr>
            <p:ph idx="1"/>
          </p:nvPr>
        </p:nvSpPr>
        <p:spPr>
          <a:xfrm>
            <a:off x="152400" y="914400"/>
            <a:ext cx="7924800" cy="5867400"/>
          </a:xfrm>
        </p:spPr>
        <p:txBody>
          <a:bodyPr>
            <a:noAutofit/>
          </a:bodyPr>
          <a:lstStyle/>
          <a:p>
            <a:r>
              <a:rPr lang="en-PH" sz="2800" dirty="0" smtClean="0"/>
              <a:t>ANSWER </a:t>
            </a:r>
          </a:p>
          <a:p>
            <a:pPr marL="0" indent="0">
              <a:buNone/>
            </a:pPr>
            <a:r>
              <a:rPr lang="en-PH" sz="2800" dirty="0" smtClean="0"/>
              <a:t>	a. Allows or disallows a will;</a:t>
            </a:r>
          </a:p>
          <a:p>
            <a:pPr marL="0" indent="0">
              <a:buNone/>
            </a:pPr>
            <a:r>
              <a:rPr lang="en-PH" sz="2800" dirty="0"/>
              <a:t>	</a:t>
            </a:r>
            <a:r>
              <a:rPr lang="en-PH" sz="2800" dirty="0" smtClean="0"/>
              <a:t>b. determines who are the lawful heirs of a deceased person, or the distributive share of the estate to which such person is entitled;</a:t>
            </a:r>
          </a:p>
          <a:p>
            <a:pPr marL="0" indent="0">
              <a:buNone/>
            </a:pPr>
            <a:r>
              <a:rPr lang="en-PH" sz="2800" dirty="0" smtClean="0"/>
              <a:t>	c. allows or disallows, in whole or in part, any claim against the estate of a deceased person, or any claim presented on behalf of the estate in offset to a claim against it;</a:t>
            </a:r>
          </a:p>
          <a:p>
            <a:pPr marL="0" indent="0">
              <a:buNone/>
            </a:pPr>
            <a:r>
              <a:rPr lang="en-PH" sz="2800" dirty="0" smtClean="0"/>
              <a:t>	d. settles the account of an executor, administrator, trustee or guardian;</a:t>
            </a:r>
          </a:p>
        </p:txBody>
      </p:sp>
    </p:spTree>
    <p:extLst>
      <p:ext uri="{BB962C8B-B14F-4D97-AF65-F5344CB8AC3E}">
        <p14:creationId xmlns:p14="http://schemas.microsoft.com/office/powerpoint/2010/main" val="3711108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153400" cy="609600"/>
          </a:xfrm>
        </p:spPr>
        <p:txBody>
          <a:bodyPr>
            <a:normAutofit/>
          </a:bodyPr>
          <a:lstStyle/>
          <a:p>
            <a:r>
              <a:rPr lang="en-PH" sz="28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What </a:t>
            </a:r>
            <a:r>
              <a:rPr lang="en-PH" sz="28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judgment</a:t>
            </a:r>
            <a:r>
              <a:rPr lang="en-PH" sz="28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 </a:t>
            </a:r>
            <a:r>
              <a:rPr lang="en-PH" sz="28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or </a:t>
            </a:r>
            <a:r>
              <a:rPr lang="en-PH" sz="28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orders</a:t>
            </a:r>
            <a:r>
              <a:rPr lang="en-PH" sz="2800" dirty="0" smtClean="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 </a:t>
            </a:r>
            <a:r>
              <a:rPr lang="en-PH" sz="28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are appealable?</a:t>
            </a:r>
            <a:r>
              <a:rPr lang="en-PH" sz="3400" dirty="0">
                <a:ln w="500">
                  <a:solidFill>
                    <a:srgbClr val="B13F9A">
                      <a:shade val="20000"/>
                      <a:satMod val="120000"/>
                    </a:srgbClr>
                  </a:solidFill>
                </a:ln>
                <a:gradFill>
                  <a:gsLst>
                    <a:gs pos="0">
                      <a:srgbClr val="F9B639">
                        <a:tint val="13000"/>
                      </a:srgbClr>
                    </a:gs>
                    <a:gs pos="10000">
                      <a:srgbClr val="F9B639">
                        <a:tint val="20000"/>
                      </a:srgbClr>
                    </a:gs>
                    <a:gs pos="49000">
                      <a:srgbClr val="F9B639">
                        <a:tint val="70000"/>
                      </a:srgbClr>
                    </a:gs>
                    <a:gs pos="50000">
                      <a:srgbClr val="F9B639">
                        <a:tint val="97000"/>
                      </a:srgbClr>
                    </a:gs>
                    <a:gs pos="100000">
                      <a:srgbClr val="F9B639">
                        <a:tint val="20000"/>
                      </a:srgbClr>
                    </a:gs>
                  </a:gsLst>
                  <a:lin ang="5400000" scaled="1"/>
                </a:gradFill>
              </a:rPr>
              <a:t> </a:t>
            </a:r>
            <a:endParaRPr lang="en-PH" dirty="0"/>
          </a:p>
        </p:txBody>
      </p:sp>
      <p:sp>
        <p:nvSpPr>
          <p:cNvPr id="3" name="Content Placeholder 2"/>
          <p:cNvSpPr>
            <a:spLocks noGrp="1"/>
          </p:cNvSpPr>
          <p:nvPr>
            <p:ph idx="1"/>
          </p:nvPr>
        </p:nvSpPr>
        <p:spPr>
          <a:xfrm>
            <a:off x="152400" y="762000"/>
            <a:ext cx="7848600" cy="5943600"/>
          </a:xfrm>
        </p:spPr>
        <p:txBody>
          <a:bodyPr/>
          <a:lstStyle/>
          <a:p>
            <a:pPr marL="0" lvl="0" indent="0" algn="just">
              <a:buClr>
                <a:srgbClr val="B13F9A"/>
              </a:buClr>
              <a:buNone/>
            </a:pPr>
            <a:r>
              <a:rPr lang="en-PH" sz="2400" dirty="0" smtClean="0">
                <a:solidFill>
                  <a:prstClr val="black"/>
                </a:solidFill>
              </a:rPr>
              <a:t>	e</a:t>
            </a:r>
            <a:r>
              <a:rPr lang="en-PH" sz="2400" dirty="0">
                <a:solidFill>
                  <a:prstClr val="black"/>
                </a:solidFill>
              </a:rPr>
              <a:t>. Constitutes, in proceedings relating to the settlement of the estate of a deceased person, or administration of a trustee or guardian, a final determination in lower court of the rights of the party appealing, except that no appeal shall be allowed from the appointment of a special </a:t>
            </a:r>
            <a:r>
              <a:rPr lang="en-PH" sz="2400" dirty="0" smtClean="0">
                <a:solidFill>
                  <a:prstClr val="black"/>
                </a:solidFill>
              </a:rPr>
              <a:t>administrator;</a:t>
            </a:r>
          </a:p>
          <a:p>
            <a:pPr marL="0" lvl="0" indent="0" algn="just">
              <a:buClr>
                <a:srgbClr val="B13F9A"/>
              </a:buClr>
              <a:buNone/>
            </a:pPr>
            <a:endParaRPr lang="en-PH" sz="2400" dirty="0" smtClean="0">
              <a:solidFill>
                <a:prstClr val="black"/>
              </a:solidFill>
            </a:endParaRPr>
          </a:p>
          <a:p>
            <a:pPr marL="0" lvl="0" indent="0" algn="just">
              <a:buClr>
                <a:srgbClr val="B13F9A"/>
              </a:buClr>
              <a:buNone/>
            </a:pPr>
            <a:r>
              <a:rPr lang="en-PH" sz="2400" dirty="0">
                <a:solidFill>
                  <a:prstClr val="black"/>
                </a:solidFill>
              </a:rPr>
              <a:t>	</a:t>
            </a:r>
            <a:r>
              <a:rPr lang="en-PH" sz="2400" dirty="0" smtClean="0">
                <a:solidFill>
                  <a:prstClr val="black"/>
                </a:solidFill>
              </a:rPr>
              <a:t>f. is the final order or judgment rendered in the case, and affects the substantial rights of the person appealing, unless it be an order granting or denying a motion for a new trial or for reconsideration.</a:t>
            </a:r>
          </a:p>
          <a:p>
            <a:pPr marL="0" lvl="0" indent="0" algn="just">
              <a:buClr>
                <a:srgbClr val="B13F9A"/>
              </a:buClr>
              <a:buNone/>
            </a:pPr>
            <a:r>
              <a:rPr lang="en-PH" sz="2400" dirty="0" smtClean="0">
                <a:solidFill>
                  <a:srgbClr val="FF0000"/>
                </a:solidFill>
              </a:rPr>
              <a:t>(See Section 1, Rule 109 of the Rules of Court)</a:t>
            </a:r>
            <a:endParaRPr lang="en-PH" sz="2400" dirty="0">
              <a:solidFill>
                <a:srgbClr val="FF0000"/>
              </a:solidFill>
            </a:endParaRPr>
          </a:p>
          <a:p>
            <a:endParaRPr lang="en-PH" dirty="0"/>
          </a:p>
        </p:txBody>
      </p:sp>
    </p:spTree>
    <p:extLst>
      <p:ext uri="{BB962C8B-B14F-4D97-AF65-F5344CB8AC3E}">
        <p14:creationId xmlns:p14="http://schemas.microsoft.com/office/powerpoint/2010/main" val="1538361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7848600" cy="594360"/>
          </a:xfrm>
        </p:spPr>
        <p:txBody>
          <a:bodyPr/>
          <a:lstStyle/>
          <a:p>
            <a:endParaRPr lang="en-PH" dirty="0"/>
          </a:p>
        </p:txBody>
      </p:sp>
      <p:sp>
        <p:nvSpPr>
          <p:cNvPr id="3" name="Content Placeholder 2"/>
          <p:cNvSpPr>
            <a:spLocks noGrp="1"/>
          </p:cNvSpPr>
          <p:nvPr>
            <p:ph idx="1"/>
          </p:nvPr>
        </p:nvSpPr>
        <p:spPr>
          <a:xfrm>
            <a:off x="76200" y="152400"/>
            <a:ext cx="8077200" cy="6629400"/>
          </a:xfrm>
        </p:spPr>
        <p:txBody>
          <a:bodyPr>
            <a:normAutofit fontScale="92500"/>
          </a:bodyPr>
          <a:lstStyle/>
          <a:p>
            <a:r>
              <a:rPr lang="en-PH" dirty="0" smtClean="0"/>
              <a:t>As per Supreme Court Jurisprudence</a:t>
            </a:r>
          </a:p>
          <a:p>
            <a:pPr marL="0" indent="0" algn="just">
              <a:buNone/>
            </a:pPr>
            <a:r>
              <a:rPr lang="en-PH" dirty="0"/>
              <a:t>	</a:t>
            </a:r>
            <a:r>
              <a:rPr lang="en-PH" dirty="0" smtClean="0"/>
              <a:t>g. Order Appointing Administrator (Intestate Estate of Luis Morales v. </a:t>
            </a:r>
            <a:r>
              <a:rPr lang="en-PH" dirty="0" err="1"/>
              <a:t>S</a:t>
            </a:r>
            <a:r>
              <a:rPr lang="en-PH" dirty="0" err="1" smtClean="0"/>
              <a:t>icat</a:t>
            </a:r>
            <a:r>
              <a:rPr lang="en-PH" dirty="0" smtClean="0"/>
              <a:t>, L-5236, may 25, 1953)</a:t>
            </a:r>
          </a:p>
          <a:p>
            <a:pPr marL="0" indent="0" algn="just">
              <a:buNone/>
            </a:pPr>
            <a:endParaRPr lang="en-PH" dirty="0" smtClean="0"/>
          </a:p>
          <a:p>
            <a:pPr marL="0" indent="0" algn="just">
              <a:buNone/>
            </a:pPr>
            <a:r>
              <a:rPr lang="en-PH" dirty="0"/>
              <a:t>	</a:t>
            </a:r>
            <a:r>
              <a:rPr lang="en-PH" dirty="0" smtClean="0"/>
              <a:t>h. Appeal by heir from Money Claim (</a:t>
            </a:r>
            <a:r>
              <a:rPr lang="en-PH" dirty="0" err="1" smtClean="0"/>
              <a:t>Fluemer</a:t>
            </a:r>
            <a:r>
              <a:rPr lang="en-PH" dirty="0" smtClean="0"/>
              <a:t> v. </a:t>
            </a:r>
            <a:r>
              <a:rPr lang="en-PH" dirty="0" err="1" smtClean="0"/>
              <a:t>Hix</a:t>
            </a:r>
            <a:r>
              <a:rPr lang="en-PH" dirty="0" smtClean="0"/>
              <a:t>, 54 Phil. 610)</a:t>
            </a:r>
          </a:p>
          <a:p>
            <a:pPr marL="0" indent="0" algn="just">
              <a:buNone/>
            </a:pPr>
            <a:endParaRPr lang="en-PH" dirty="0" smtClean="0"/>
          </a:p>
          <a:p>
            <a:pPr marL="0" indent="0" algn="just">
              <a:buNone/>
            </a:pPr>
            <a:r>
              <a:rPr lang="en-PH" dirty="0"/>
              <a:t>	</a:t>
            </a:r>
            <a:r>
              <a:rPr lang="en-PH" dirty="0" smtClean="0"/>
              <a:t>i. Order annulling appointment of guardian (</a:t>
            </a:r>
            <a:r>
              <a:rPr lang="en-PH" dirty="0" err="1" smtClean="0"/>
              <a:t>Alemany</a:t>
            </a:r>
            <a:r>
              <a:rPr lang="en-PH" dirty="0" smtClean="0"/>
              <a:t> v. Sweeney, 2 Phil. 654)</a:t>
            </a:r>
          </a:p>
          <a:p>
            <a:pPr marL="0" indent="0" algn="just">
              <a:buNone/>
            </a:pPr>
            <a:endParaRPr lang="en-PH" dirty="0" smtClean="0"/>
          </a:p>
          <a:p>
            <a:pPr marL="0" indent="0" algn="just">
              <a:buNone/>
            </a:pPr>
            <a:r>
              <a:rPr lang="en-PH" dirty="0"/>
              <a:t>	</a:t>
            </a:r>
            <a:r>
              <a:rPr lang="en-PH" dirty="0" smtClean="0"/>
              <a:t>j. Ruling on Declaration of Heirs (Testate of </a:t>
            </a:r>
            <a:r>
              <a:rPr lang="en-PH" dirty="0" err="1" smtClean="0"/>
              <a:t>Biasacan</a:t>
            </a:r>
            <a:r>
              <a:rPr lang="en-PH" dirty="0" smtClean="0"/>
              <a:t> v. </a:t>
            </a:r>
            <a:r>
              <a:rPr lang="en-PH" dirty="0" err="1" smtClean="0"/>
              <a:t>Biasacan</a:t>
            </a:r>
            <a:r>
              <a:rPr lang="en-PH" dirty="0" smtClean="0"/>
              <a:t>, 347 SCRA 621)</a:t>
            </a:r>
          </a:p>
          <a:p>
            <a:pPr marL="0" indent="0" algn="just">
              <a:buNone/>
            </a:pPr>
            <a:endParaRPr lang="en-PH" dirty="0"/>
          </a:p>
          <a:p>
            <a:pPr marL="0" indent="0" algn="just">
              <a:buNone/>
            </a:pPr>
            <a:r>
              <a:rPr lang="en-PH" smtClean="0"/>
              <a:t>	k. </a:t>
            </a:r>
            <a:r>
              <a:rPr lang="en-PH" dirty="0" smtClean="0"/>
              <a:t>Relating to inventories, claims against the estate, and sale of the property of a decedent are appealable (</a:t>
            </a:r>
            <a:r>
              <a:rPr lang="en-PH" dirty="0" err="1" smtClean="0"/>
              <a:t>Tinagan</a:t>
            </a:r>
            <a:r>
              <a:rPr lang="en-PH" dirty="0" smtClean="0"/>
              <a:t> v. </a:t>
            </a:r>
            <a:r>
              <a:rPr lang="en-PH" dirty="0" err="1" smtClean="0"/>
              <a:t>Rovira</a:t>
            </a:r>
            <a:r>
              <a:rPr lang="en-PH" dirty="0" smtClean="0"/>
              <a:t>, L- 23555, January 1968)</a:t>
            </a:r>
            <a:endParaRPr lang="en-PH" dirty="0"/>
          </a:p>
        </p:txBody>
      </p:sp>
    </p:spTree>
    <p:extLst>
      <p:ext uri="{BB962C8B-B14F-4D97-AF65-F5344CB8AC3E}">
        <p14:creationId xmlns:p14="http://schemas.microsoft.com/office/powerpoint/2010/main" val="1570451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518160"/>
          </a:xfrm>
        </p:spPr>
        <p:txBody>
          <a:bodyPr>
            <a:normAutofit fontScale="90000"/>
          </a:bodyPr>
          <a:lstStyle/>
          <a:p>
            <a:r>
              <a:rPr lang="en-PH" dirty="0" smtClean="0"/>
              <a:t>Orders that are not appealable</a:t>
            </a:r>
            <a:endParaRPr lang="en-PH" dirty="0"/>
          </a:p>
        </p:txBody>
      </p:sp>
      <p:sp>
        <p:nvSpPr>
          <p:cNvPr id="3" name="Content Placeholder 2"/>
          <p:cNvSpPr>
            <a:spLocks noGrp="1"/>
          </p:cNvSpPr>
          <p:nvPr>
            <p:ph idx="1"/>
          </p:nvPr>
        </p:nvSpPr>
        <p:spPr>
          <a:xfrm>
            <a:off x="228600" y="914400"/>
            <a:ext cx="7772400" cy="5715000"/>
          </a:xfrm>
        </p:spPr>
        <p:txBody>
          <a:bodyPr>
            <a:normAutofit/>
          </a:bodyPr>
          <a:lstStyle/>
          <a:p>
            <a:r>
              <a:rPr lang="en-PH" sz="2800" dirty="0" smtClean="0"/>
              <a:t> Order directing administrator to take action to recover amount due to the estate (</a:t>
            </a:r>
            <a:r>
              <a:rPr lang="en-PH" sz="2800" dirty="0" err="1" smtClean="0"/>
              <a:t>Frankle</a:t>
            </a:r>
            <a:r>
              <a:rPr lang="en-PH" sz="2800" dirty="0" smtClean="0"/>
              <a:t> v. Webber, 57 Phil. 768);</a:t>
            </a:r>
          </a:p>
          <a:p>
            <a:endParaRPr lang="en-PH" sz="2800" dirty="0"/>
          </a:p>
          <a:p>
            <a:r>
              <a:rPr lang="en-PH" sz="2800" dirty="0" smtClean="0"/>
              <a:t>Order made in administration proceedings relating to inclusion or exclusion of items of property in he inventory of executor or administrator (</a:t>
            </a:r>
            <a:r>
              <a:rPr lang="en-PH" sz="2800" dirty="0" err="1" smtClean="0"/>
              <a:t>Gregoire</a:t>
            </a:r>
            <a:r>
              <a:rPr lang="en-PH" sz="2800" dirty="0" smtClean="0"/>
              <a:t> v. Baker, 51 Phil. 76)</a:t>
            </a:r>
          </a:p>
          <a:p>
            <a:endParaRPr lang="en-PH" sz="2800" dirty="0"/>
          </a:p>
          <a:p>
            <a:r>
              <a:rPr lang="en-PH" sz="2800" dirty="0" smtClean="0"/>
              <a:t>Order appointing Special Administrator (De </a:t>
            </a:r>
            <a:r>
              <a:rPr lang="en-PH" sz="2800" dirty="0" err="1" smtClean="0"/>
              <a:t>Borja</a:t>
            </a:r>
            <a:r>
              <a:rPr lang="en-PH" sz="2800" dirty="0" smtClean="0"/>
              <a:t> v. Tan, L-6476, Nov. 18, 1955)</a:t>
            </a:r>
            <a:endParaRPr lang="en-PH" sz="2800" dirty="0"/>
          </a:p>
        </p:txBody>
      </p:sp>
    </p:spTree>
    <p:extLst>
      <p:ext uri="{BB962C8B-B14F-4D97-AF65-F5344CB8AC3E}">
        <p14:creationId xmlns:p14="http://schemas.microsoft.com/office/powerpoint/2010/main" val="4100373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001000" cy="838200"/>
          </a:xfrm>
        </p:spPr>
        <p:txBody>
          <a:bodyPr>
            <a:noAutofit/>
          </a:bodyPr>
          <a:lstStyle/>
          <a:p>
            <a:r>
              <a:rPr lang="en-PH" sz="2400" dirty="0" smtClean="0"/>
              <a:t>May the court advance the distribution in special proceedings?</a:t>
            </a:r>
            <a:endParaRPr lang="en-PH" sz="2400" dirty="0"/>
          </a:p>
        </p:txBody>
      </p:sp>
      <p:sp>
        <p:nvSpPr>
          <p:cNvPr id="3" name="Content Placeholder 2"/>
          <p:cNvSpPr>
            <a:spLocks noGrp="1"/>
          </p:cNvSpPr>
          <p:nvPr>
            <p:ph idx="1"/>
          </p:nvPr>
        </p:nvSpPr>
        <p:spPr>
          <a:xfrm>
            <a:off x="152400" y="1143000"/>
            <a:ext cx="7848600" cy="5486400"/>
          </a:xfrm>
        </p:spPr>
        <p:txBody>
          <a:bodyPr/>
          <a:lstStyle/>
          <a:p>
            <a:r>
              <a:rPr lang="en-PH" dirty="0" smtClean="0"/>
              <a:t>ANSWER</a:t>
            </a:r>
          </a:p>
          <a:p>
            <a:pPr marL="0" indent="0" algn="just">
              <a:buNone/>
            </a:pPr>
            <a:r>
              <a:rPr lang="en-PH" dirty="0"/>
              <a:t>	</a:t>
            </a:r>
            <a:r>
              <a:rPr lang="en-PH" sz="2800" dirty="0" smtClean="0"/>
              <a:t>Yes, notwithstanding a pending controversy or appeal, the court in its discretion, permit such part of the estate not affected by the controversy or appeal be distributed among the heirs, upon compliance with the conditions set forth in </a:t>
            </a:r>
            <a:r>
              <a:rPr lang="en-PH" sz="2800" dirty="0" smtClean="0">
                <a:solidFill>
                  <a:srgbClr val="FF0000"/>
                </a:solidFill>
              </a:rPr>
              <a:t>Rule 90 of the Rules of Court</a:t>
            </a:r>
            <a:r>
              <a:rPr lang="en-PH" sz="2800" dirty="0" smtClean="0"/>
              <a:t>.</a:t>
            </a:r>
            <a:endParaRPr lang="en-PH" sz="2800" dirty="0"/>
          </a:p>
        </p:txBody>
      </p:sp>
    </p:spTree>
    <p:extLst>
      <p:ext uri="{BB962C8B-B14F-4D97-AF65-F5344CB8AC3E}">
        <p14:creationId xmlns:p14="http://schemas.microsoft.com/office/powerpoint/2010/main" val="2736392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001000" cy="381000"/>
          </a:xfrm>
        </p:spPr>
        <p:txBody>
          <a:bodyPr>
            <a:normAutofit fontScale="90000"/>
          </a:bodyPr>
          <a:lstStyle/>
          <a:p>
            <a:r>
              <a:rPr lang="en-PH" dirty="0" smtClean="0"/>
              <a:t> </a:t>
            </a:r>
            <a:r>
              <a:rPr lang="en-PH" sz="2200" dirty="0" smtClean="0"/>
              <a:t>Espinosa v. de Aquino, 103 Phil 195 (Page 582)</a:t>
            </a:r>
            <a:endParaRPr lang="en-PH" sz="2200" dirty="0"/>
          </a:p>
        </p:txBody>
      </p:sp>
      <p:sp>
        <p:nvSpPr>
          <p:cNvPr id="3" name="Content Placeholder 2"/>
          <p:cNvSpPr>
            <a:spLocks noGrp="1"/>
          </p:cNvSpPr>
          <p:nvPr>
            <p:ph idx="1"/>
          </p:nvPr>
        </p:nvSpPr>
        <p:spPr>
          <a:xfrm>
            <a:off x="152400" y="685800"/>
            <a:ext cx="7924800" cy="6019800"/>
          </a:xfrm>
        </p:spPr>
        <p:txBody>
          <a:bodyPr>
            <a:normAutofit fontScale="92500" lnSpcReduction="20000"/>
          </a:bodyPr>
          <a:lstStyle/>
          <a:p>
            <a:pPr marL="0" indent="0">
              <a:buNone/>
            </a:pPr>
            <a:r>
              <a:rPr lang="en-PH" dirty="0" smtClean="0"/>
              <a:t>FELIX,</a:t>
            </a:r>
            <a:r>
              <a:rPr lang="en-PH" i="1" dirty="0" smtClean="0"/>
              <a:t> J.</a:t>
            </a:r>
          </a:p>
          <a:p>
            <a:r>
              <a:rPr lang="en-PH" dirty="0" smtClean="0"/>
              <a:t>Facts: Julia Espinosa instituted a special 	proceeding for the declaration of her sister, 	</a:t>
            </a:r>
            <a:r>
              <a:rPr lang="en-PH" dirty="0" err="1" smtClean="0"/>
              <a:t>Inocencia</a:t>
            </a:r>
            <a:r>
              <a:rPr lang="en-PH" dirty="0" smtClean="0"/>
              <a:t> Espinosa, incompetent and the 	latter’s properties be put into </a:t>
            </a:r>
            <a:r>
              <a:rPr lang="en-PH" dirty="0" smtClean="0"/>
              <a:t>the former’s 	guardianship</a:t>
            </a:r>
            <a:r>
              <a:rPr lang="en-PH" dirty="0" smtClean="0"/>
              <a:t>.</a:t>
            </a:r>
          </a:p>
          <a:p>
            <a:pPr marL="0" indent="0">
              <a:buNone/>
            </a:pPr>
            <a:r>
              <a:rPr lang="en-PH" dirty="0"/>
              <a:t>	</a:t>
            </a:r>
            <a:endParaRPr lang="en-PH" dirty="0" smtClean="0"/>
          </a:p>
          <a:p>
            <a:pPr marL="0" indent="0">
              <a:buNone/>
            </a:pPr>
            <a:r>
              <a:rPr lang="en-PH" dirty="0"/>
              <a:t>	</a:t>
            </a:r>
            <a:r>
              <a:rPr lang="en-PH" dirty="0" smtClean="0"/>
              <a:t>Julia alleged </a:t>
            </a:r>
            <a:r>
              <a:rPr lang="en-PH" dirty="0" err="1" smtClean="0"/>
              <a:t>Inocencia</a:t>
            </a:r>
            <a:r>
              <a:rPr lang="en-PH" dirty="0" smtClean="0"/>
              <a:t> </a:t>
            </a:r>
            <a:r>
              <a:rPr lang="en-PH" dirty="0" smtClean="0"/>
              <a:t>Espinosa, who was 99 yrs. </a:t>
            </a:r>
            <a:r>
              <a:rPr lang="en-PH" dirty="0" smtClean="0"/>
              <a:t>	old</a:t>
            </a:r>
            <a:r>
              <a:rPr lang="en-PH" dirty="0" smtClean="0"/>
              <a:t>, and </a:t>
            </a:r>
            <a:r>
              <a:rPr lang="en-PH" dirty="0" smtClean="0"/>
              <a:t>married </a:t>
            </a:r>
            <a:r>
              <a:rPr lang="en-PH" dirty="0" smtClean="0"/>
              <a:t>to a 40 yr. old Vicente Figueroa, </a:t>
            </a:r>
            <a:r>
              <a:rPr lang="en-PH" dirty="0" smtClean="0"/>
              <a:t>	was incompetent </a:t>
            </a:r>
            <a:r>
              <a:rPr lang="en-PH" dirty="0" smtClean="0"/>
              <a:t>to manage her properties, and 	the her marriage </a:t>
            </a:r>
            <a:r>
              <a:rPr lang="en-PH" dirty="0"/>
              <a:t>to Vicente </a:t>
            </a:r>
            <a:r>
              <a:rPr lang="en-PH" dirty="0" smtClean="0"/>
              <a:t>was </a:t>
            </a:r>
            <a:r>
              <a:rPr lang="en-PH" dirty="0"/>
              <a:t>vitiated by </a:t>
            </a:r>
            <a:r>
              <a:rPr lang="en-PH" dirty="0" smtClean="0"/>
              <a:t>	fraud </a:t>
            </a:r>
            <a:r>
              <a:rPr lang="en-PH" dirty="0"/>
              <a:t>or </a:t>
            </a:r>
            <a:r>
              <a:rPr lang="en-PH" dirty="0" smtClean="0"/>
              <a:t>deceit.</a:t>
            </a:r>
          </a:p>
          <a:p>
            <a:pPr marL="0" indent="0">
              <a:buNone/>
            </a:pPr>
            <a:endParaRPr lang="en-PH" dirty="0"/>
          </a:p>
          <a:p>
            <a:pPr marL="0" indent="0">
              <a:buNone/>
            </a:pPr>
            <a:r>
              <a:rPr lang="en-PH" dirty="0" smtClean="0"/>
              <a:t>	</a:t>
            </a:r>
            <a:r>
              <a:rPr lang="en-PH" dirty="0" err="1" smtClean="0"/>
              <a:t>Inocencia</a:t>
            </a:r>
            <a:r>
              <a:rPr lang="en-PH" dirty="0" smtClean="0"/>
              <a:t> and Vicente countered </a:t>
            </a:r>
            <a:r>
              <a:rPr lang="en-PH" dirty="0" smtClean="0"/>
              <a:t>the allegation </a:t>
            </a:r>
            <a:r>
              <a:rPr lang="en-PH" dirty="0" smtClean="0"/>
              <a:t>	</a:t>
            </a:r>
            <a:r>
              <a:rPr lang="en-PH" dirty="0" smtClean="0"/>
              <a:t>saying </a:t>
            </a:r>
            <a:r>
              <a:rPr lang="en-PH" dirty="0" smtClean="0"/>
              <a:t>that </a:t>
            </a:r>
            <a:r>
              <a:rPr lang="en-PH" dirty="0" err="1" smtClean="0"/>
              <a:t>Inocencia</a:t>
            </a:r>
            <a:r>
              <a:rPr lang="en-PH" dirty="0" smtClean="0"/>
              <a:t>, though 99 	yrs. of age, her </a:t>
            </a:r>
            <a:r>
              <a:rPr lang="en-PH" dirty="0" smtClean="0"/>
              <a:t>	age </a:t>
            </a:r>
            <a:r>
              <a:rPr lang="en-PH" dirty="0" smtClean="0"/>
              <a:t>did not affect her mental </a:t>
            </a:r>
            <a:r>
              <a:rPr lang="en-PH" dirty="0" smtClean="0"/>
              <a:t>faculties </a:t>
            </a:r>
            <a:r>
              <a:rPr lang="en-PH" dirty="0" smtClean="0"/>
              <a:t>and </a:t>
            </a:r>
            <a:r>
              <a:rPr lang="en-PH" dirty="0" smtClean="0"/>
              <a:t>	judgment</a:t>
            </a:r>
            <a:r>
              <a:rPr lang="en-PH" dirty="0" smtClean="0"/>
              <a:t>. </a:t>
            </a:r>
          </a:p>
          <a:p>
            <a:pPr marL="0" indent="0">
              <a:buNone/>
            </a:pPr>
            <a:endParaRPr lang="en-PH" dirty="0" smtClean="0"/>
          </a:p>
          <a:p>
            <a:endParaRPr lang="en-PH" dirty="0" smtClean="0"/>
          </a:p>
        </p:txBody>
      </p:sp>
    </p:spTree>
    <p:extLst>
      <p:ext uri="{BB962C8B-B14F-4D97-AF65-F5344CB8AC3E}">
        <p14:creationId xmlns:p14="http://schemas.microsoft.com/office/powerpoint/2010/main" val="2979028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510</TotalTime>
  <Words>351</Words>
  <Application>Microsoft Office PowerPoint</Application>
  <PresentationFormat>On-screen Show (4:3)</PresentationFormat>
  <Paragraphs>57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Opulent</vt:lpstr>
      <vt:lpstr>Rule 109: appeals in special proceedings</vt:lpstr>
      <vt:lpstr>Who may appeal from an order in special proceedings?</vt:lpstr>
      <vt:lpstr>What is the mode of appeal required in special proceedings</vt:lpstr>
      <vt:lpstr>What Judgment or orders are appealable? </vt:lpstr>
      <vt:lpstr>What judgment or orders are appealable? </vt:lpstr>
      <vt:lpstr>PowerPoint Presentation</vt:lpstr>
      <vt:lpstr>Orders that are not appealable</vt:lpstr>
      <vt:lpstr>May the court advance the distribution in special proceedings?</vt:lpstr>
      <vt:lpstr> Espinosa v. de Aquino, 103 Phil 195 (Page 582)</vt:lpstr>
      <vt:lpstr>PowerPoint Presentation</vt:lpstr>
      <vt:lpstr>PowerPoint Presentation</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administrator</dc:title>
  <dc:creator>pc</dc:creator>
  <cp:lastModifiedBy>user</cp:lastModifiedBy>
  <cp:revision>133</cp:revision>
  <dcterms:created xsi:type="dcterms:W3CDTF">2015-12-09T05:32:36Z</dcterms:created>
  <dcterms:modified xsi:type="dcterms:W3CDTF">2016-03-02T07:19:42Z</dcterms:modified>
</cp:coreProperties>
</file>