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F305FA8-3B6D-4A91-9219-5A4225E6121D}" type="datetimeFigureOut">
              <a:rPr lang="en-US" smtClean="0"/>
              <a:t>10/26/2015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E74A1B1-961C-40AA-848A-FEE144FF37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9049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Special Proceedings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Rule 73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Venue and Process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600200"/>
          </a:xfrm>
        </p:spPr>
        <p:txBody>
          <a:bodyPr>
            <a:normAutofit/>
          </a:bodyPr>
          <a:lstStyle/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by: Edward B. </a:t>
            </a:r>
            <a:r>
              <a:rPr lang="en-US" sz="2000" dirty="0" err="1" smtClean="0">
                <a:solidFill>
                  <a:schemeClr val="tx1"/>
                </a:solidFill>
              </a:rPr>
              <a:t>Agravante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882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Where Estate Settled upon</a:t>
            </a:r>
            <a:br>
              <a:rPr lang="en-US" b="1" dirty="0"/>
            </a:br>
            <a:r>
              <a:rPr lang="en-US" b="1" dirty="0"/>
              <a:t>Dissolution of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b="1" i="1" dirty="0" smtClean="0"/>
              <a:t>If </a:t>
            </a:r>
            <a:r>
              <a:rPr lang="en-US" b="1" i="1" dirty="0"/>
              <a:t>one spouse died</a:t>
            </a:r>
            <a:r>
              <a:rPr lang="en-US" i="1" dirty="0"/>
              <a:t>: </a:t>
            </a:r>
            <a:r>
              <a:rPr lang="en-US" dirty="0"/>
              <a:t>the </a:t>
            </a:r>
            <a:r>
              <a:rPr lang="en-US" dirty="0" smtClean="0"/>
              <a:t>community property </a:t>
            </a:r>
            <a:r>
              <a:rPr lang="en-US" dirty="0"/>
              <a:t>shall be </a:t>
            </a:r>
            <a:r>
              <a:rPr lang="en-US" dirty="0" smtClean="0"/>
              <a:t>inventoried, administered</a:t>
            </a:r>
            <a:r>
              <a:rPr lang="en-US" dirty="0"/>
              <a:t>, and liquidated, and </a:t>
            </a:r>
            <a:r>
              <a:rPr lang="en-US" dirty="0" smtClean="0"/>
              <a:t>the debts </a:t>
            </a:r>
            <a:r>
              <a:rPr lang="en-US" dirty="0"/>
              <a:t>thereof paid, in the testate </a:t>
            </a:r>
            <a:r>
              <a:rPr lang="en-US" dirty="0" smtClean="0"/>
              <a:t>or intestate </a:t>
            </a:r>
            <a:r>
              <a:rPr lang="en-US" dirty="0"/>
              <a:t>proceedings of the deceased</a:t>
            </a:r>
          </a:p>
          <a:p>
            <a:pPr marL="0" indent="0" algn="just">
              <a:buNone/>
            </a:pPr>
            <a:r>
              <a:rPr lang="en-US" dirty="0"/>
              <a:t>spouse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b="1" i="1" dirty="0"/>
              <a:t>If both spouses have died</a:t>
            </a:r>
            <a:r>
              <a:rPr lang="en-US" i="1" dirty="0"/>
              <a:t>: </a:t>
            </a:r>
            <a:r>
              <a:rPr lang="en-US" dirty="0" smtClean="0"/>
              <a:t>the conjugal </a:t>
            </a:r>
            <a:r>
              <a:rPr lang="en-US" dirty="0"/>
              <a:t>partnership shall be </a:t>
            </a:r>
            <a:r>
              <a:rPr lang="en-US" dirty="0" smtClean="0"/>
              <a:t>liquidated in </a:t>
            </a:r>
            <a:r>
              <a:rPr lang="en-US" dirty="0"/>
              <a:t>the testate or intestate proceedings </a:t>
            </a:r>
            <a:r>
              <a:rPr lang="en-US" dirty="0" smtClean="0"/>
              <a:t>of either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135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RTC may issue:</a:t>
            </a:r>
          </a:p>
          <a:p>
            <a:pPr marL="0" indent="0">
              <a:buNone/>
            </a:pPr>
            <a:r>
              <a:rPr lang="en-US" dirty="0" smtClean="0"/>
              <a:t>	a</a:t>
            </a:r>
            <a:r>
              <a:rPr lang="en-US" dirty="0"/>
              <a:t>. Warrants and process necessary:</a:t>
            </a:r>
          </a:p>
          <a:p>
            <a:pPr marL="0" indent="0">
              <a:buNone/>
            </a:pPr>
            <a:r>
              <a:rPr lang="en-US" dirty="0" smtClean="0"/>
              <a:t>		i</a:t>
            </a:r>
            <a:r>
              <a:rPr lang="en-US" dirty="0"/>
              <a:t>. To compel attendance </a:t>
            </a:r>
            <a:r>
              <a:rPr lang="en-US" dirty="0" smtClean="0"/>
              <a:t>of witnesses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ii. To </a:t>
            </a:r>
            <a:r>
              <a:rPr lang="en-US" dirty="0"/>
              <a:t>carry into effect their </a:t>
            </a:r>
            <a:r>
              <a:rPr lang="en-US" dirty="0" smtClean="0"/>
              <a:t>orders and 			     judgments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b</a:t>
            </a:r>
            <a:r>
              <a:rPr lang="en-US" dirty="0"/>
              <a:t>. All other powers granted by law</a:t>
            </a:r>
          </a:p>
          <a:p>
            <a:pPr marL="0" indent="0" algn="just">
              <a:buNone/>
            </a:pPr>
            <a:r>
              <a:rPr lang="en-US" dirty="0" smtClean="0"/>
              <a:t>	c</a:t>
            </a:r>
            <a:r>
              <a:rPr lang="en-US" dirty="0"/>
              <a:t>. Warrant for the apprehension </a:t>
            </a:r>
            <a:r>
              <a:rPr lang="en-US" dirty="0" smtClean="0"/>
              <a:t>and imprisonment </a:t>
            </a:r>
            <a:r>
              <a:rPr lang="en-US" dirty="0"/>
              <a:t>if a person does </a:t>
            </a:r>
            <a:r>
              <a:rPr lang="en-US" dirty="0" smtClean="0"/>
              <a:t>not perform </a:t>
            </a:r>
            <a:r>
              <a:rPr lang="en-US" dirty="0"/>
              <a:t>an order or judgment</a:t>
            </a:r>
          </a:p>
          <a:p>
            <a:pPr marL="0" indent="0" algn="just">
              <a:buNone/>
            </a:pPr>
            <a:r>
              <a:rPr lang="en-US" dirty="0"/>
              <a:t>rendered by the court </a:t>
            </a:r>
            <a:r>
              <a:rPr lang="en-US" b="1" dirty="0"/>
              <a:t>until </a:t>
            </a:r>
            <a:r>
              <a:rPr lang="en-US" dirty="0" smtClean="0"/>
              <a:t>he performs </a:t>
            </a:r>
            <a:r>
              <a:rPr lang="en-US" dirty="0"/>
              <a:t>or is released</a:t>
            </a:r>
          </a:p>
        </p:txBody>
      </p:sp>
    </p:spTree>
    <p:extLst>
      <p:ext uri="{BB962C8B-B14F-4D97-AF65-F5344CB8AC3E}">
        <p14:creationId xmlns:p14="http://schemas.microsoft.com/office/powerpoint/2010/main" val="3041616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Presumption of Death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 Presumption of death - if absent or unheard of for the periods fixed in CC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If proven to be alive:</a:t>
            </a:r>
          </a:p>
          <a:p>
            <a:pPr marL="0" indent="0" algn="just">
              <a:buNone/>
            </a:pPr>
            <a:r>
              <a:rPr lang="en-US" dirty="0" smtClean="0"/>
              <a:t>	a. He shall be entitled to the balance of     estate.</a:t>
            </a:r>
          </a:p>
          <a:p>
            <a:pPr marL="0" indent="0" algn="just">
              <a:buNone/>
            </a:pPr>
            <a:r>
              <a:rPr lang="en-US" dirty="0" smtClean="0"/>
              <a:t>	b. Recovered by motion in the same proceeding.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For purposes of settlement of his estate only.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 No independent action for declaration of presumption of death.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518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400" b="1" dirty="0" smtClean="0"/>
              <a:t>THANK YOU!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9728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2743200"/>
          </a:xfrm>
        </p:spPr>
        <p:txBody>
          <a:bodyPr>
            <a:normAutofit/>
          </a:bodyPr>
          <a:lstStyle/>
          <a:p>
            <a:r>
              <a:rPr lang="en-US" b="1" dirty="0" smtClean="0"/>
              <a:t>Special Proceedings </a:t>
            </a:r>
            <a:r>
              <a:rPr lang="en-US" dirty="0" smtClean="0"/>
              <a:t>– a remedy by which a party seeks to establish a status, a right or a particular fact. (Rule1, Section 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9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/>
          <a:p>
            <a:r>
              <a:rPr lang="en-US" b="1" i="1" dirty="0"/>
              <a:t>Action </a:t>
            </a:r>
            <a:r>
              <a:rPr lang="en-US" dirty="0"/>
              <a:t>- formal demand of one’s right </a:t>
            </a:r>
            <a:r>
              <a:rPr lang="en-US" dirty="0" smtClean="0"/>
              <a:t>in a </a:t>
            </a:r>
            <a:r>
              <a:rPr lang="en-US" dirty="0"/>
              <a:t>court of justice in the </a:t>
            </a:r>
            <a:r>
              <a:rPr lang="en-US" dirty="0" smtClean="0"/>
              <a:t>manner prescribed </a:t>
            </a:r>
            <a:r>
              <a:rPr lang="en-US" dirty="0"/>
              <a:t>by the court or by the law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/>
          <a:p>
            <a:pPr algn="just"/>
            <a:r>
              <a:rPr lang="en-US" b="1" i="1" dirty="0"/>
              <a:t>Special proceeding </a:t>
            </a:r>
            <a:r>
              <a:rPr lang="en-US" dirty="0" smtClean="0"/>
              <a:t>– application   or proceeding </a:t>
            </a:r>
            <a:r>
              <a:rPr lang="en-US" dirty="0"/>
              <a:t>to establish the status </a:t>
            </a:r>
            <a:r>
              <a:rPr lang="en-US" dirty="0" smtClean="0"/>
              <a:t>or right </a:t>
            </a:r>
            <a:r>
              <a:rPr lang="en-US" dirty="0"/>
              <a:t>of a party, or particular fact. </a:t>
            </a:r>
            <a:r>
              <a:rPr lang="en-US" dirty="0" smtClean="0"/>
              <a:t>No formal </a:t>
            </a:r>
            <a:r>
              <a:rPr lang="en-US" dirty="0"/>
              <a:t>pleadings are required, </a:t>
            </a:r>
            <a:r>
              <a:rPr lang="en-US" dirty="0" smtClean="0"/>
              <a:t>unless the </a:t>
            </a:r>
            <a:r>
              <a:rPr lang="en-US" dirty="0"/>
              <a:t>statute expressly so </a:t>
            </a:r>
            <a:r>
              <a:rPr lang="en-US" dirty="0" smtClean="0"/>
              <a:t>provides.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8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54592"/>
              </p:ext>
            </p:extLst>
          </p:nvPr>
        </p:nvGraphicFramePr>
        <p:xfrm>
          <a:off x="762000" y="1067066"/>
          <a:ext cx="7772400" cy="396213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86200"/>
                <a:gridCol w="3886200"/>
              </a:tblGrid>
              <a:tr h="355962">
                <a:tc>
                  <a:txBody>
                    <a:bodyPr/>
                    <a:lstStyle/>
                    <a:p>
                      <a:r>
                        <a:rPr lang="en-US" dirty="0" smtClean="0"/>
                        <a:t>Ordinary 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Special Proceedings</a:t>
                      </a:r>
                      <a:endParaRPr lang="en-US" dirty="0"/>
                    </a:p>
                  </a:txBody>
                  <a:tcPr/>
                </a:tc>
              </a:tr>
              <a:tr h="889905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To protect/enforce a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right or prevent/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redress a wrong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To establish a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right/status/fact</a:t>
                      </a:r>
                      <a:endParaRPr lang="en-US" dirty="0"/>
                    </a:p>
                  </a:txBody>
                  <a:tcPr/>
                </a:tc>
              </a:tr>
              <a:tr h="622934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Involves 2 or more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May involve only 1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party</a:t>
                      </a:r>
                      <a:endParaRPr lang="en-US" dirty="0"/>
                    </a:p>
                  </a:txBody>
                  <a:tcPr/>
                </a:tc>
              </a:tr>
              <a:tr h="889905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Governed by ordinary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rules supplemented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by special rules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Governed by special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rules, supplemented by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ordinary rules</a:t>
                      </a:r>
                      <a:endParaRPr lang="en-US" dirty="0"/>
                    </a:p>
                  </a:txBody>
                  <a:tcPr/>
                </a:tc>
              </a:tr>
              <a:tr h="1127494">
                <a:tc>
                  <a:txBody>
                    <a:bodyPr/>
                    <a:lstStyle/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Initiated by pleading,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parties respond</a:t>
                      </a:r>
                    </a:p>
                    <a:p>
                      <a:pPr algn="just"/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through an answer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Initiated by petition,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parties respond through</a:t>
                      </a:r>
                    </a:p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opposition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127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Venue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INHABITANT OF PHILIPPINES</a:t>
            </a:r>
          </a:p>
          <a:p>
            <a:pPr marL="0" indent="0" algn="just">
              <a:buNone/>
            </a:pPr>
            <a:r>
              <a:rPr lang="en-US" dirty="0" smtClean="0"/>
              <a:t>    (whether citizen or alien) – Court of province/city where he resides at the time of death.</a:t>
            </a:r>
          </a:p>
          <a:p>
            <a:pPr algn="just"/>
            <a:r>
              <a:rPr lang="en-US" dirty="0" smtClean="0"/>
              <a:t>INHABITANT OF FOREIGN COUNTRY – Regional Trial Court of any province wherein he had his estate.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8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Where Estate of Deceased Persons</a:t>
            </a:r>
            <a:br>
              <a:rPr lang="en-US" b="1" dirty="0"/>
            </a:br>
            <a:r>
              <a:rPr lang="en-US" b="1" dirty="0" smtClean="0"/>
              <a:t>Settled. </a:t>
            </a:r>
            <a:r>
              <a:rPr lang="en-US" sz="3100" dirty="0" smtClean="0"/>
              <a:t>(Sec.1)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Two Kinds of Settlement</a:t>
            </a:r>
          </a:p>
          <a:p>
            <a:pPr marL="514350" indent="-514350">
              <a:buAutoNum type="arabicPeriod"/>
            </a:pPr>
            <a:r>
              <a:rPr lang="en-US" dirty="0" smtClean="0"/>
              <a:t>Extrajudicial Settlement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(Rule 74, Section 1)</a:t>
            </a:r>
          </a:p>
          <a:p>
            <a:pPr marL="514350" indent="-514350" algn="just">
              <a:buAutoNum type="arabicPeriod" startAt="2"/>
            </a:pPr>
            <a:r>
              <a:rPr lang="en-US" dirty="0" smtClean="0"/>
              <a:t>Judicial Settlement – Testate or intestate Proceedings instituted in the country where decedent has his residence.</a:t>
            </a:r>
          </a:p>
          <a:p>
            <a:pPr marL="0" indent="0" algn="just">
              <a:buNone/>
            </a:pPr>
            <a:r>
              <a:rPr lang="en-US" sz="2800" dirty="0" smtClean="0"/>
              <a:t>*</a:t>
            </a:r>
            <a:r>
              <a:rPr lang="en-US" sz="2800" u="sng" dirty="0" smtClean="0"/>
              <a:t>Residence-means his personal, actual or physical habitation, his actual residence or place of abode.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64099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Extent of Jurisdiction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Probate courts are courts of limited jurisdiction. It may only determine and rule upon issues relating to the settlement of the estate.</a:t>
            </a:r>
          </a:p>
          <a:p>
            <a:pPr marL="514350" indent="-514350">
              <a:buAutoNum type="arabicPeriod"/>
            </a:pPr>
            <a:r>
              <a:rPr lang="en-US" dirty="0" smtClean="0"/>
              <a:t>Administration of the estate.</a:t>
            </a:r>
          </a:p>
          <a:p>
            <a:pPr marL="514350" indent="-514350">
              <a:buAutoNum type="arabicPeriod"/>
            </a:pPr>
            <a:r>
              <a:rPr lang="en-US" dirty="0" smtClean="0"/>
              <a:t>Liquidation of the estate.</a:t>
            </a:r>
          </a:p>
          <a:p>
            <a:pPr marL="514350" indent="-514350">
              <a:buAutoNum type="arabicPeriod"/>
            </a:pPr>
            <a:r>
              <a:rPr lang="en-US" dirty="0" smtClean="0"/>
              <a:t>Distribution of the estate.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07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/>
              <a:t>GENERAL RULE: </a:t>
            </a:r>
            <a:r>
              <a:rPr lang="en-US" dirty="0" smtClean="0"/>
              <a:t>Probate court cannot determine issue of ownership.</a:t>
            </a:r>
          </a:p>
          <a:p>
            <a:pPr marL="0" indent="0">
              <a:buNone/>
            </a:pPr>
            <a:r>
              <a:rPr lang="en-US" b="1" dirty="0" smtClean="0"/>
              <a:t>EXCEPTIONS: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Provisionally, ownership may e determined for the purpose of including property in inventory, without prejudice to its final determination in a separate action.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When all parties are heirs and they submit the issue of ownership to the probate courts provided that the rights of third parties are not prejudiced.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6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/>
          <a:lstStyle/>
          <a:p>
            <a:r>
              <a:rPr lang="en-US" b="1" dirty="0" smtClean="0"/>
              <a:t>Principle of Exclusionary Rule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The court first taking cognizance of the settlement of the estate of the decedent, shall exercise jurisdiction to the exclusion of all other courts.</a:t>
            </a:r>
          </a:p>
          <a:p>
            <a:pPr marL="0" indent="0" algn="just">
              <a:buNone/>
            </a:pPr>
            <a:r>
              <a:rPr lang="en-US" b="1" dirty="0" smtClean="0"/>
              <a:t>Exception:</a:t>
            </a:r>
          </a:p>
          <a:p>
            <a:pPr marL="0" indent="0" algn="just">
              <a:buNone/>
            </a:pPr>
            <a:r>
              <a:rPr lang="en-US" dirty="0" smtClean="0"/>
              <a:t>Estoppel by Laches.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148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61</TotalTime>
  <Words>394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Special Proceedings Rule 73 Venue and Process</vt:lpstr>
      <vt:lpstr>Special Proceedings – a remedy by which a party seeks to establish a status, a right or a particular fact. (Rule1, Section 3)</vt:lpstr>
      <vt:lpstr>PowerPoint Presentation</vt:lpstr>
      <vt:lpstr>PowerPoint Presentation</vt:lpstr>
      <vt:lpstr>Venue</vt:lpstr>
      <vt:lpstr>Where Estate of Deceased Persons Settled. (Sec.1)</vt:lpstr>
      <vt:lpstr>Extent of Jurisdiction</vt:lpstr>
      <vt:lpstr>PowerPoint Presentation</vt:lpstr>
      <vt:lpstr>Principle of Exclusionary Rule</vt:lpstr>
      <vt:lpstr>Where Estate Settled upon Dissolution of Marriage</vt:lpstr>
      <vt:lpstr>Process</vt:lpstr>
      <vt:lpstr>Presumption of Death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Proceedings Rule 73 Venue and Process</dc:title>
  <dc:creator>PC Club</dc:creator>
  <cp:lastModifiedBy>PC Club</cp:lastModifiedBy>
  <cp:revision>7</cp:revision>
  <dcterms:created xsi:type="dcterms:W3CDTF">2015-10-26T14:41:56Z</dcterms:created>
  <dcterms:modified xsi:type="dcterms:W3CDTF">2015-10-26T14:53:10Z</dcterms:modified>
</cp:coreProperties>
</file>