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7"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0DD3CE97-4033-41BD-AA90-B135281A75DF}" type="datetimeFigureOut">
              <a:rPr lang="en-AU" smtClean="0"/>
              <a:pPr/>
              <a:t>24/02/2016</a:t>
            </a:fld>
            <a:endParaRPr lang="en-AU"/>
          </a:p>
        </p:txBody>
      </p:sp>
      <p:sp>
        <p:nvSpPr>
          <p:cNvPr id="5" name="Footer Placeholder 4"/>
          <p:cNvSpPr>
            <a:spLocks noGrp="1"/>
          </p:cNvSpPr>
          <p:nvPr>
            <p:ph type="ftr" sz="quarter" idx="11"/>
          </p:nvPr>
        </p:nvSpPr>
        <p:spPr bwMode="white"/>
        <p:txBody>
          <a:bodyPr/>
          <a:lstStyle/>
          <a:p>
            <a:endParaRPr lang="en-AU"/>
          </a:p>
        </p:txBody>
      </p:sp>
      <p:sp>
        <p:nvSpPr>
          <p:cNvPr id="6" name="Slide Number Placeholder 5"/>
          <p:cNvSpPr>
            <a:spLocks noGrp="1"/>
          </p:cNvSpPr>
          <p:nvPr>
            <p:ph type="sldNum" sz="quarter" idx="12"/>
          </p:nvPr>
        </p:nvSpPr>
        <p:spPr/>
        <p:txBody>
          <a:bodyPr/>
          <a:lstStyle/>
          <a:p>
            <a:fld id="{95B2110A-4BA3-4DCE-B430-A74C1FF3A464}"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3CE97-4033-41BD-AA90-B135281A75DF}" type="datetimeFigureOut">
              <a:rPr lang="en-AU" smtClean="0"/>
              <a:pPr/>
              <a:t>24/02/2016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B2110A-4BA3-4DCE-B430-A74C1FF3A464}"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3CE97-4033-41BD-AA90-B135281A75DF}" type="datetimeFigureOut">
              <a:rPr lang="en-AU" smtClean="0"/>
              <a:pPr/>
              <a:t>24/02/2016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B2110A-4BA3-4DCE-B430-A74C1FF3A464}"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3CE97-4033-41BD-AA90-B135281A75DF}" type="datetimeFigureOut">
              <a:rPr lang="en-AU" smtClean="0"/>
              <a:pPr/>
              <a:t>24/02/2016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B2110A-4BA3-4DCE-B430-A74C1FF3A464}" type="slidenum">
              <a:rPr lang="en-AU" smtClean="0"/>
              <a:pPr/>
              <a:t>‹#›</a:t>
            </a:fld>
            <a:endParaRPr lang="en-A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D3CE97-4033-41BD-AA90-B135281A75DF}" type="datetimeFigureOut">
              <a:rPr lang="en-AU" smtClean="0"/>
              <a:pPr/>
              <a:t>24/02/2016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B2110A-4BA3-4DCE-B430-A74C1FF3A464}" type="slidenum">
              <a:rPr lang="en-AU" smtClean="0"/>
              <a:pPr/>
              <a:t>‹#›</a:t>
            </a:fld>
            <a:endParaRPr lang="en-A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DD3CE97-4033-41BD-AA90-B135281A75DF}" type="datetimeFigureOut">
              <a:rPr lang="en-AU" smtClean="0"/>
              <a:pPr/>
              <a:t>24/02/2016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B2110A-4BA3-4DCE-B430-A74C1FF3A464}" type="slidenum">
              <a:rPr lang="en-AU" smtClean="0"/>
              <a:pPr/>
              <a:t>‹#›</a:t>
            </a:fld>
            <a:endParaRPr lang="en-AU"/>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DD3CE97-4033-41BD-AA90-B135281A75DF}" type="datetimeFigureOut">
              <a:rPr lang="en-AU" smtClean="0"/>
              <a:pPr/>
              <a:t>24/02/2016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5B2110A-4BA3-4DCE-B430-A74C1FF3A464}"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3CE97-4033-41BD-AA90-B135281A75DF}" type="datetimeFigureOut">
              <a:rPr lang="en-AU" smtClean="0"/>
              <a:pPr/>
              <a:t>24/02/2016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5B2110A-4BA3-4DCE-B430-A74C1FF3A464}" type="slidenum">
              <a:rPr lang="en-AU" smtClean="0"/>
              <a:pPr/>
              <a:t>‹#›</a:t>
            </a:fld>
            <a:endParaRPr lang="en-A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D3CE97-4033-41BD-AA90-B135281A75DF}" type="datetimeFigureOut">
              <a:rPr lang="en-AU" smtClean="0"/>
              <a:pPr/>
              <a:t>24/02/2016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B2110A-4BA3-4DCE-B430-A74C1FF3A464}"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3CE97-4033-41BD-AA90-B135281A75DF}" type="datetimeFigureOut">
              <a:rPr lang="en-AU" smtClean="0"/>
              <a:pPr/>
              <a:t>24/02/2016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B2110A-4BA3-4DCE-B430-A74C1FF3A464}" type="slidenum">
              <a:rPr lang="en-AU" smtClean="0"/>
              <a:pPr/>
              <a:t>‹#›</a:t>
            </a:fld>
            <a:endParaRPr lang="en-AU"/>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3CE97-4033-41BD-AA90-B135281A75DF}" type="datetimeFigureOut">
              <a:rPr lang="en-AU" smtClean="0"/>
              <a:pPr/>
              <a:t>24/02/2016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B2110A-4BA3-4DCE-B430-A74C1FF3A464}"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DD3CE97-4033-41BD-AA90-B135281A75DF}" type="datetimeFigureOut">
              <a:rPr lang="en-AU" smtClean="0"/>
              <a:pPr/>
              <a:t>24/02/2016</a:t>
            </a:fld>
            <a:endParaRPr lang="en-A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A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5B2110A-4BA3-4DCE-B430-A74C1FF3A464}"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Rule </a:t>
            </a:r>
            <a:r>
              <a:rPr lang="en-US" dirty="0" smtClean="0"/>
              <a:t>101</a:t>
            </a:r>
            <a:endParaRPr lang="en-AU" dirty="0"/>
          </a:p>
        </p:txBody>
      </p:sp>
      <p:sp>
        <p:nvSpPr>
          <p:cNvPr id="3" name="Subtitle 2"/>
          <p:cNvSpPr>
            <a:spLocks noGrp="1"/>
          </p:cNvSpPr>
          <p:nvPr>
            <p:ph type="subTitle" idx="1"/>
          </p:nvPr>
        </p:nvSpPr>
        <p:spPr/>
        <p:txBody>
          <a:bodyPr/>
          <a:lstStyle/>
          <a:p>
            <a:r>
              <a:rPr lang="en-US" dirty="0" smtClean="0"/>
              <a:t>Proceedings for the hospitalization of insane persons</a:t>
            </a:r>
            <a:endParaRPr lang="en-AU" dirty="0"/>
          </a:p>
        </p:txBody>
      </p:sp>
    </p:spTree>
    <p:extLst>
      <p:ext uri="{BB962C8B-B14F-4D97-AF65-F5344CB8AC3E}">
        <p14:creationId xmlns:p14="http://schemas.microsoft.com/office/powerpoint/2010/main" xmlns="" val="2204386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2590800"/>
            <a:ext cx="6248400" cy="2895600"/>
          </a:xfrm>
        </p:spPr>
        <p:txBody>
          <a:bodyPr>
            <a:noAutofit/>
          </a:bodyPr>
          <a:lstStyle/>
          <a:p>
            <a:r>
              <a:rPr lang="en-US" sz="1400" b="1" dirty="0" smtClean="0"/>
              <a:t>             G.R</a:t>
            </a:r>
            <a:r>
              <a:rPr lang="en-US" sz="1400" b="1" dirty="0" smtClean="0"/>
              <a:t>. No. L-11739            </a:t>
            </a:r>
            <a:r>
              <a:rPr lang="en-US" sz="1400" b="1" dirty="0" smtClean="0"/>
              <a:t/>
            </a:r>
            <a:br>
              <a:rPr lang="en-US" sz="1400" b="1" dirty="0" smtClean="0"/>
            </a:br>
            <a:r>
              <a:rPr lang="en-US" sz="1400" b="1" dirty="0" smtClean="0"/>
              <a:t>August </a:t>
            </a:r>
            <a:r>
              <a:rPr lang="en-US" sz="1400" b="1" dirty="0" smtClean="0"/>
              <a:t>25, 1916</a:t>
            </a: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b="1" dirty="0" smtClean="0"/>
              <a:t>CESAR </a:t>
            </a:r>
            <a:r>
              <a:rPr lang="en-US" sz="1400" b="1" dirty="0" smtClean="0"/>
              <a:t>MERCADER,</a:t>
            </a:r>
            <a:r>
              <a:rPr lang="en-US" sz="1400" dirty="0" smtClean="0"/>
              <a:t> </a:t>
            </a:r>
            <a:r>
              <a:rPr lang="en-US" sz="1400" dirty="0" smtClean="0"/>
              <a:t/>
            </a:r>
            <a:br>
              <a:rPr lang="en-US" sz="1400" dirty="0" smtClean="0"/>
            </a:br>
            <a:r>
              <a:rPr lang="en-US" sz="1400" dirty="0" smtClean="0"/>
              <a:t>petitioner</a:t>
            </a:r>
            <a:r>
              <a:rPr lang="en-US" sz="1400" dirty="0" smtClean="0"/>
              <a:t>, </a:t>
            </a:r>
            <a:br>
              <a:rPr lang="en-US" sz="1400" dirty="0" smtClean="0"/>
            </a:br>
            <a:r>
              <a:rPr lang="en-US" sz="1400" dirty="0" smtClean="0"/>
              <a:t>vs.</a:t>
            </a:r>
            <a:br>
              <a:rPr lang="en-US" sz="1400" dirty="0" smtClean="0"/>
            </a:br>
            <a:r>
              <a:rPr lang="en-US" sz="1400" b="1" dirty="0" smtClean="0"/>
              <a:t>ADOLPH WISLIZENUS, </a:t>
            </a:r>
            <a:r>
              <a:rPr lang="en-US" sz="1400" b="1" dirty="0" smtClean="0"/>
              <a:t/>
            </a:r>
            <a:br>
              <a:rPr lang="en-US" sz="1400" b="1" dirty="0" smtClean="0"/>
            </a:br>
            <a:r>
              <a:rPr lang="en-US" sz="1400" b="1" dirty="0" smtClean="0"/>
              <a:t>judge </a:t>
            </a:r>
            <a:r>
              <a:rPr lang="en-US" sz="1400" b="1" dirty="0" smtClean="0"/>
              <a:t>of the Twentieth Judicial District,</a:t>
            </a:r>
            <a:r>
              <a:rPr lang="en-US" sz="1400" dirty="0" smtClean="0"/>
              <a:t> </a:t>
            </a:r>
            <a:r>
              <a:rPr lang="en-US" sz="1400" dirty="0" smtClean="0"/>
              <a:t/>
            </a:r>
            <a:br>
              <a:rPr lang="en-US" sz="1400" dirty="0" smtClean="0"/>
            </a:br>
            <a:r>
              <a:rPr lang="en-US" sz="1400" dirty="0" smtClean="0"/>
              <a:t>respondent</a:t>
            </a:r>
            <a:r>
              <a:rPr lang="en-US" sz="1400" dirty="0" smtClean="0"/>
              <a:t>.</a:t>
            </a:r>
            <a:br>
              <a:rPr lang="en-US" sz="1400" dirty="0" smtClean="0"/>
            </a:br>
            <a:r>
              <a:rPr lang="en-US" sz="1400" i="1" dirty="0" smtClean="0"/>
              <a:t>Tomas Alonso for petitioner. </a:t>
            </a:r>
            <a:br>
              <a:rPr lang="en-US" sz="1400" i="1" dirty="0" smtClean="0"/>
            </a:br>
            <a:r>
              <a:rPr lang="en-US" sz="1400" i="1" dirty="0" smtClean="0"/>
              <a:t>Williams, Ferrier and </a:t>
            </a:r>
            <a:r>
              <a:rPr lang="en-US" sz="1400" i="1" dirty="0" err="1" smtClean="0"/>
              <a:t>SyCip</a:t>
            </a:r>
            <a:r>
              <a:rPr lang="en-US" sz="1400" i="1" dirty="0" smtClean="0"/>
              <a:t> for respondent.</a:t>
            </a:r>
            <a:r>
              <a:rPr lang="en-US" sz="1400" dirty="0" smtClean="0"/>
              <a:t/>
            </a:r>
            <a:br>
              <a:rPr lang="en-US" sz="1400" dirty="0" smtClean="0"/>
            </a:br>
            <a:r>
              <a:rPr lang="en-US" sz="1400" dirty="0" smtClean="0"/>
              <a:t/>
            </a:r>
            <a:br>
              <a:rPr lang="en-US" sz="1400" dirty="0" smtClean="0"/>
            </a:br>
            <a:r>
              <a:rPr lang="en-US" sz="1400" b="1" dirty="0" smtClean="0"/>
              <a:t>MORELAND</a:t>
            </a:r>
            <a:r>
              <a:rPr lang="en-US" sz="1400" b="1" dirty="0" smtClean="0"/>
              <a:t>, </a:t>
            </a:r>
            <a:r>
              <a:rPr lang="en-US" sz="1400" b="1" i="1" dirty="0" smtClean="0"/>
              <a:t>J.</a:t>
            </a:r>
            <a:r>
              <a:rPr lang="en-US" sz="1400" b="1" dirty="0" smtClean="0"/>
              <a:t>:</a:t>
            </a:r>
            <a:r>
              <a:rPr lang="en-US" sz="1400" dirty="0" smtClean="0"/>
              <a:t/>
            </a:r>
            <a:br>
              <a:rPr lang="en-US" sz="1400" dirty="0" smtClean="0"/>
            </a:br>
            <a:r>
              <a:rPr lang="en-US" sz="1400" dirty="0" smtClean="0"/>
              <a:t/>
            </a:r>
            <a:br>
              <a:rPr lang="en-US" sz="1400" dirty="0" smtClean="0"/>
            </a:br>
            <a:endParaRPr lang="en-US" sz="1400" dirty="0"/>
          </a:p>
        </p:txBody>
      </p:sp>
      <p:sp>
        <p:nvSpPr>
          <p:cNvPr id="5" name="Text Placeholder 4"/>
          <p:cNvSpPr>
            <a:spLocks noGrp="1"/>
          </p:cNvSpPr>
          <p:nvPr>
            <p:ph type="body" idx="1"/>
          </p:nvPr>
        </p:nvSpPr>
        <p:spPr>
          <a:xfrm>
            <a:off x="1524000" y="990600"/>
            <a:ext cx="6248400" cy="1566862"/>
          </a:xfrm>
        </p:spPr>
        <p:txBody>
          <a:bodyPr/>
          <a:lstStyle/>
          <a:p>
            <a:r>
              <a:rPr lang="en-US" dirty="0" smtClean="0"/>
              <a:t>Illustrative </a:t>
            </a:r>
            <a:r>
              <a:rPr lang="en-US" dirty="0" smtClean="0"/>
              <a:t>case – page 465</a:t>
            </a:r>
            <a:endParaRPr lang="en-US" dirty="0"/>
          </a:p>
        </p:txBody>
      </p:sp>
    </p:spTree>
    <p:extLst>
      <p:ext uri="{BB962C8B-B14F-4D97-AF65-F5344CB8AC3E}">
        <p14:creationId xmlns:p14="http://schemas.microsoft.com/office/powerpoint/2010/main" xmlns="" val="223443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5008" y="2967335"/>
            <a:ext cx="474578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Thank You!!! </a:t>
            </a:r>
            <a:r>
              <a:rPr lang="en-US" sz="5400" b="1" cap="none" spc="0" dirty="0" smtClean="0">
                <a:ln/>
                <a:solidFill>
                  <a:schemeClr val="accent3"/>
                </a:solidFill>
                <a:effectLst/>
                <a:sym typeface="Wingdings" pitchFamily="2" charset="2"/>
              </a:rPr>
              <a:t></a:t>
            </a:r>
            <a:endParaRPr lang="en-US" sz="5400" b="1" cap="none" spc="0" dirty="0">
              <a:ln/>
              <a:solidFill>
                <a:schemeClr val="accent3"/>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insanity </a:t>
            </a:r>
            <a:r>
              <a:rPr lang="en-US" dirty="0" smtClean="0"/>
              <a:t>defined</a:t>
            </a:r>
            <a:endParaRPr lang="en-AU" dirty="0"/>
          </a:p>
        </p:txBody>
      </p:sp>
      <p:sp>
        <p:nvSpPr>
          <p:cNvPr id="5" name="Content Placeholder 4"/>
          <p:cNvSpPr>
            <a:spLocks noGrp="1"/>
          </p:cNvSpPr>
          <p:nvPr>
            <p:ph idx="1"/>
          </p:nvPr>
        </p:nvSpPr>
        <p:spPr/>
        <p:txBody>
          <a:bodyPr>
            <a:noAutofit/>
          </a:bodyPr>
          <a:lstStyle/>
          <a:p>
            <a:pPr indent="0">
              <a:buNone/>
            </a:pPr>
            <a:r>
              <a:rPr lang="en-US" sz="2800" dirty="0" smtClean="0"/>
              <a:t>Insanity generally denotes that </a:t>
            </a:r>
            <a:r>
              <a:rPr lang="en-US" sz="2800" b="1" dirty="0" smtClean="0"/>
              <a:t>condition of mind which is so </a:t>
            </a:r>
            <a:r>
              <a:rPr lang="en-US" sz="2800" b="1" u="sng" dirty="0" smtClean="0"/>
              <a:t>impaired in function </a:t>
            </a:r>
            <a:r>
              <a:rPr lang="en-US" sz="2800" dirty="0" smtClean="0"/>
              <a:t>or </a:t>
            </a:r>
            <a:r>
              <a:rPr lang="en-US" sz="2800" b="1" u="sng" dirty="0" smtClean="0"/>
              <a:t>so deranged </a:t>
            </a:r>
            <a:r>
              <a:rPr lang="en-US" sz="2800" dirty="0" smtClean="0"/>
              <a:t>as to induce a </a:t>
            </a:r>
            <a:r>
              <a:rPr lang="en-US" sz="2800" b="1" u="sng" dirty="0" smtClean="0"/>
              <a:t>deviation from normal conduct</a:t>
            </a:r>
            <a:r>
              <a:rPr lang="en-US" sz="2800" dirty="0" smtClean="0"/>
              <a:t> in the person so afflicted</a:t>
            </a:r>
            <a:endParaRPr lang="en-AU" sz="2400" b="1" dirty="0"/>
          </a:p>
        </p:txBody>
      </p:sp>
    </p:spTree>
    <p:extLst>
      <p:ext uri="{BB962C8B-B14F-4D97-AF65-F5344CB8AC3E}">
        <p14:creationId xmlns:p14="http://schemas.microsoft.com/office/powerpoint/2010/main" xmlns="" val="3925664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It denotes a mind that is:</a:t>
            </a:r>
            <a:endParaRPr lang="en-AU" sz="2800" dirty="0"/>
          </a:p>
        </p:txBody>
      </p:sp>
      <p:sp>
        <p:nvSpPr>
          <p:cNvPr id="3" name="Content Placeholder 2"/>
          <p:cNvSpPr>
            <a:spLocks noGrp="1"/>
          </p:cNvSpPr>
          <p:nvPr>
            <p:ph idx="1"/>
          </p:nvPr>
        </p:nvSpPr>
        <p:spPr/>
        <p:txBody>
          <a:bodyPr>
            <a:noAutofit/>
          </a:bodyPr>
          <a:lstStyle/>
          <a:p>
            <a:pPr indent="0"/>
            <a:r>
              <a:rPr lang="en-US" sz="2800" dirty="0" smtClean="0"/>
              <a:t>Unsound</a:t>
            </a:r>
          </a:p>
          <a:p>
            <a:pPr indent="0"/>
            <a:r>
              <a:rPr lang="en-US" sz="2800" dirty="0" smtClean="0"/>
              <a:t>Deranged</a:t>
            </a:r>
          </a:p>
          <a:p>
            <a:pPr indent="0"/>
            <a:r>
              <a:rPr lang="en-US" sz="2800" dirty="0" smtClean="0"/>
              <a:t>Delirious or</a:t>
            </a:r>
          </a:p>
          <a:p>
            <a:pPr indent="0"/>
            <a:r>
              <a:rPr lang="en-US" sz="2800" dirty="0" smtClean="0"/>
              <a:t>Distracted</a:t>
            </a:r>
          </a:p>
          <a:p>
            <a:pPr indent="0">
              <a:buNone/>
            </a:pPr>
            <a:endParaRPr lang="en-AU" sz="2800" dirty="0"/>
          </a:p>
        </p:txBody>
      </p:sp>
    </p:spTree>
    <p:extLst>
      <p:ext uri="{BB962C8B-B14F-4D97-AF65-F5344CB8AC3E}">
        <p14:creationId xmlns:p14="http://schemas.microsoft.com/office/powerpoint/2010/main" xmlns="" val="400267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Crazy </a:t>
            </a:r>
            <a:r>
              <a:rPr lang="en-US" dirty="0" err="1" smtClean="0"/>
              <a:t>vs</a:t>
            </a:r>
            <a:r>
              <a:rPr lang="en-US" dirty="0" smtClean="0"/>
              <a:t> insane</a:t>
            </a:r>
            <a:endParaRPr lang="en-AU" dirty="0"/>
          </a:p>
        </p:txBody>
      </p:sp>
      <p:sp>
        <p:nvSpPr>
          <p:cNvPr id="3" name="Content Placeholder 2"/>
          <p:cNvSpPr>
            <a:spLocks noGrp="1"/>
          </p:cNvSpPr>
          <p:nvPr>
            <p:ph idx="1"/>
          </p:nvPr>
        </p:nvSpPr>
        <p:spPr/>
        <p:txBody>
          <a:bodyPr>
            <a:normAutofit/>
          </a:bodyPr>
          <a:lstStyle/>
          <a:p>
            <a:pPr algn="ctr">
              <a:buNone/>
            </a:pPr>
            <a:r>
              <a:rPr lang="en-AU" sz="2800" dirty="0" smtClean="0"/>
              <a:t>Craziness is NOT conclusive of insanity</a:t>
            </a:r>
            <a:endParaRPr lang="en-AU" sz="2800" dirty="0"/>
          </a:p>
        </p:txBody>
      </p:sp>
    </p:spTree>
    <p:extLst>
      <p:ext uri="{BB962C8B-B14F-4D97-AF65-F5344CB8AC3E}">
        <p14:creationId xmlns:p14="http://schemas.microsoft.com/office/powerpoint/2010/main" xmlns="" val="268457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295400"/>
            <a:ext cx="7823200" cy="838200"/>
          </a:xfrm>
        </p:spPr>
        <p:txBody>
          <a:bodyPr>
            <a:noAutofit/>
          </a:bodyPr>
          <a:lstStyle/>
          <a:p>
            <a:r>
              <a:rPr lang="en-US" sz="2800" dirty="0" smtClean="0"/>
              <a:t>Who may file the petition?</a:t>
            </a:r>
            <a:endParaRPr lang="en-AU" sz="2800" dirty="0"/>
          </a:p>
        </p:txBody>
      </p:sp>
      <p:sp>
        <p:nvSpPr>
          <p:cNvPr id="3" name="Content Placeholder 2"/>
          <p:cNvSpPr>
            <a:spLocks noGrp="1"/>
          </p:cNvSpPr>
          <p:nvPr>
            <p:ph idx="1"/>
          </p:nvPr>
        </p:nvSpPr>
        <p:spPr/>
        <p:txBody>
          <a:bodyPr>
            <a:noAutofit/>
          </a:bodyPr>
          <a:lstStyle/>
          <a:p>
            <a:r>
              <a:rPr lang="en-AU" sz="2300" dirty="0" smtClean="0"/>
              <a:t> </a:t>
            </a:r>
            <a:r>
              <a:rPr lang="en-AU" sz="2300" dirty="0" smtClean="0"/>
              <a:t>The </a:t>
            </a:r>
            <a:r>
              <a:rPr lang="en-AU" sz="2300" b="1" dirty="0" smtClean="0"/>
              <a:t>Director of Health</a:t>
            </a:r>
            <a:r>
              <a:rPr lang="en-AU" sz="2300" dirty="0" smtClean="0"/>
              <a:t> shall file such petition if, in his opinion, such commitment is:</a:t>
            </a:r>
          </a:p>
          <a:p>
            <a:pPr lvl="1"/>
            <a:r>
              <a:rPr lang="en-AU" sz="2100" dirty="0" smtClean="0"/>
              <a:t>For public welfare;</a:t>
            </a:r>
          </a:p>
          <a:p>
            <a:pPr lvl="1"/>
            <a:r>
              <a:rPr lang="en-AU" sz="2100" dirty="0" smtClean="0"/>
              <a:t>For the welfare of the insane person; and</a:t>
            </a:r>
          </a:p>
          <a:p>
            <a:pPr lvl="1"/>
            <a:r>
              <a:rPr lang="en-AU" sz="2100" dirty="0" smtClean="0"/>
              <a:t>The insane person or the one in charge of such person opposes to his being taken to an institution</a:t>
            </a:r>
          </a:p>
          <a:p>
            <a:pPr lvl="1"/>
            <a:endParaRPr lang="en-AU" sz="2100" dirty="0"/>
          </a:p>
        </p:txBody>
      </p:sp>
    </p:spTree>
    <p:extLst>
      <p:ext uri="{BB962C8B-B14F-4D97-AF65-F5344CB8AC3E}">
        <p14:creationId xmlns:p14="http://schemas.microsoft.com/office/powerpoint/2010/main" xmlns="" val="150803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a:t>
            </a:r>
            <a:r>
              <a:rPr lang="en-US" dirty="0" smtClean="0"/>
              <a:t>file?</a:t>
            </a:r>
            <a:endParaRPr lang="en-AU" dirty="0"/>
          </a:p>
        </p:txBody>
      </p:sp>
      <p:sp>
        <p:nvSpPr>
          <p:cNvPr id="3" name="Content Placeholder 2"/>
          <p:cNvSpPr>
            <a:spLocks noGrp="1"/>
          </p:cNvSpPr>
          <p:nvPr>
            <p:ph idx="1"/>
          </p:nvPr>
        </p:nvSpPr>
        <p:spPr/>
        <p:txBody>
          <a:bodyPr>
            <a:normAutofit/>
          </a:bodyPr>
          <a:lstStyle/>
          <a:p>
            <a:r>
              <a:rPr lang="en-US" sz="2800" dirty="0" smtClean="0"/>
              <a:t>CFI (RTC) of the province where alleged insane person is found</a:t>
            </a:r>
            <a:endParaRPr lang="en-AU" sz="2400" b="1" dirty="0"/>
          </a:p>
        </p:txBody>
      </p:sp>
    </p:spTree>
    <p:extLst>
      <p:ext uri="{BB962C8B-B14F-4D97-AF65-F5344CB8AC3E}">
        <p14:creationId xmlns:p14="http://schemas.microsoft.com/office/powerpoint/2010/main" xmlns="" val="81987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 for commitment</a:t>
            </a:r>
            <a:endParaRPr lang="en-AU" dirty="0"/>
          </a:p>
        </p:txBody>
      </p:sp>
      <p:sp>
        <p:nvSpPr>
          <p:cNvPr id="3" name="Content Placeholder 2"/>
          <p:cNvSpPr>
            <a:spLocks noGrp="1"/>
          </p:cNvSpPr>
          <p:nvPr>
            <p:ph idx="1"/>
          </p:nvPr>
        </p:nvSpPr>
        <p:spPr/>
        <p:txBody>
          <a:bodyPr>
            <a:noAutofit/>
          </a:bodyPr>
          <a:lstStyle/>
          <a:p>
            <a:r>
              <a:rPr lang="en-AU" sz="2000" dirty="0" smtClean="0"/>
              <a:t>The court shall set the petition for hearing;</a:t>
            </a:r>
          </a:p>
          <a:p>
            <a:r>
              <a:rPr lang="en-AU" sz="2000" dirty="0" smtClean="0"/>
              <a:t>Notice shall be given to alleged insane person and to the one in charge of him or his relatives residing in the province or city ( as the court may deem proper);</a:t>
            </a:r>
          </a:p>
          <a:p>
            <a:r>
              <a:rPr lang="en-AU" sz="2000" dirty="0" smtClean="0"/>
              <a:t>Court shall order the sheriff to produce alleged insane person for hearing</a:t>
            </a:r>
          </a:p>
          <a:p>
            <a:endParaRPr lang="en-AU" sz="2000" dirty="0" smtClean="0"/>
          </a:p>
          <a:p>
            <a:endParaRPr lang="en-AU" sz="2000" dirty="0"/>
          </a:p>
        </p:txBody>
      </p:sp>
    </p:spTree>
    <p:extLst>
      <p:ext uri="{BB962C8B-B14F-4D97-AF65-F5344CB8AC3E}">
        <p14:creationId xmlns:p14="http://schemas.microsoft.com/office/powerpoint/2010/main" xmlns="" val="402198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 for commitment</a:t>
            </a:r>
            <a:endParaRPr lang="en-US" dirty="0"/>
          </a:p>
        </p:txBody>
      </p:sp>
      <p:sp>
        <p:nvSpPr>
          <p:cNvPr id="3" name="Content Placeholder 2"/>
          <p:cNvSpPr>
            <a:spLocks noGrp="1"/>
          </p:cNvSpPr>
          <p:nvPr>
            <p:ph idx="1"/>
          </p:nvPr>
        </p:nvSpPr>
        <p:spPr/>
        <p:txBody>
          <a:bodyPr/>
          <a:lstStyle/>
          <a:p>
            <a:r>
              <a:rPr lang="en-US" dirty="0" smtClean="0"/>
              <a:t>If facts alleged in the petition are established, court shall order alleged insane person’s commitment</a:t>
            </a:r>
          </a:p>
          <a:p>
            <a:r>
              <a:rPr lang="en-US" dirty="0" smtClean="0"/>
              <a:t>Court shall make proper provision for the custody of property or money belonging to the insane person until a guardian is properly appointed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may such person ask for discharge?</a:t>
            </a:r>
            <a:endParaRPr lang="en-AU" dirty="0"/>
          </a:p>
        </p:txBody>
      </p:sp>
      <p:sp>
        <p:nvSpPr>
          <p:cNvPr id="3" name="Content Placeholder 2"/>
          <p:cNvSpPr>
            <a:spLocks noGrp="1"/>
          </p:cNvSpPr>
          <p:nvPr>
            <p:ph idx="1"/>
          </p:nvPr>
        </p:nvSpPr>
        <p:spPr/>
        <p:txBody>
          <a:bodyPr/>
          <a:lstStyle/>
          <a:p>
            <a:r>
              <a:rPr lang="en-AU" dirty="0" smtClean="0"/>
              <a:t>When, in the opinion of the Director of Health, the person ordered to be committed is temporarily OR permanently cured, OR may be released without danger, he may file the proper petition with the CFI (RTC) which ordered the commitment</a:t>
            </a:r>
            <a:endParaRPr lang="en-AU" dirty="0"/>
          </a:p>
        </p:txBody>
      </p:sp>
    </p:spTree>
    <p:extLst>
      <p:ext uri="{BB962C8B-B14F-4D97-AF65-F5344CB8AC3E}">
        <p14:creationId xmlns:p14="http://schemas.microsoft.com/office/powerpoint/2010/main" xmlns="" val="3998979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92</TotalTime>
  <Words>303</Words>
  <Application>Microsoft Office PowerPoint</Application>
  <PresentationFormat>On-screen Show (4:3)</PresentationFormat>
  <Paragraphs>30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Couture</vt:lpstr>
      <vt:lpstr>Rule 101</vt:lpstr>
      <vt:lpstr>insanity defined</vt:lpstr>
      <vt:lpstr>It denotes a mind that is:</vt:lpstr>
      <vt:lpstr>Crazy vs insane</vt:lpstr>
      <vt:lpstr>Who may file the petition?</vt:lpstr>
      <vt:lpstr>Where to file?</vt:lpstr>
      <vt:lpstr>Procedure for commitment</vt:lpstr>
      <vt:lpstr>Procedure for commitment</vt:lpstr>
      <vt:lpstr>When may such person ask for discharge?</vt:lpstr>
      <vt:lpstr>             G.R. No. L-11739             August 25, 1916   CESAR MERCADER,  petitioner,  vs. ADOLPH WISLIZENUS,  judge of the Twentieth Judicial District,  respondent. Tomas Alonso for petitioner.  Williams, Ferrier and SyCip for respondent.  MORELAND, J.:  </vt:lpstr>
      <vt:lpstr>Slide 11</vt:lpstr>
    </vt:vector>
  </TitlesOfParts>
  <Company>POLICE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 92</dc:title>
  <dc:creator>POLICE</dc:creator>
  <cp:lastModifiedBy>User</cp:lastModifiedBy>
  <cp:revision>13</cp:revision>
  <dcterms:created xsi:type="dcterms:W3CDTF">2016-02-10T19:00:40Z</dcterms:created>
  <dcterms:modified xsi:type="dcterms:W3CDTF">2016-02-24T05:58:14Z</dcterms:modified>
</cp:coreProperties>
</file>